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aJw+cWhGRzpj3lVNMOR+IFCwg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3750B8-0203-4307-A6BC-F5C68A099308}">
  <a:tblStyle styleId="{893750B8-0203-4307-A6BC-F5C68A09930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6EC9A27-7926-4B8F-950C-057F51EC876D}"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0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fe125d1b4f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fe125d1b4f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fe125d1b4f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43cd81e0ab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43cd81e0ab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143cd81e0ab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3c2fe3db84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13c2fe3db84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3c2fe3db84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13c2fe3db84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c2fe3db84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3c2fe3db84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c2fe3db84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13c2fe3db84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3c2fe3db84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13c2fe3db84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c2fe3db84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Clr>
                <a:schemeClr val="dk1"/>
              </a:buClr>
              <a:buSzPts val="1100"/>
              <a:buFont typeface="Arial"/>
              <a:buNone/>
            </a:pPr>
            <a:r>
              <a:rPr lang="fr-FR" sz="1100">
                <a:latin typeface="Arial"/>
                <a:ea typeface="Arial"/>
                <a:cs typeface="Arial"/>
                <a:sym typeface="Arial"/>
              </a:rPr>
              <a:t>On note une évolution importante du tonnage de boues évacuées en 2021 en raison de l’évacuation de boues de quelques lagunes, du report de l’évacuation de boues de certaines stations (évolution de la réglementation liée au COVID 19 imposant un stockage des boues pendant un an avant évacuation ou traitement d’hygiénisation).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80" name="Google Shape;280;g13c2fe3db84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3c2fe3db84_0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13c2fe3db84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3c2fe3db84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13c2fe3db84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e125d1b4f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fe125d1b4f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3c2fe3db84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13c2fe3db84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3c2fe3db84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13c2fe3db84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43cd81e0ab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143cd81e0ab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3c2fe3db84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13c2fe3db84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3c2fe3db84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les subventions de l’agence se terminent. il y aura encore qq dossiers en 2022 et après c terminé. </a:t>
            </a:r>
            <a:endParaRPr/>
          </a:p>
        </p:txBody>
      </p:sp>
      <p:sp>
        <p:nvSpPr>
          <p:cNvPr id="351" name="Google Shape;351;g13c2fe3db84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c2fe3db84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13c2fe3db84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c2fe3db84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13c2fe3db84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c2fe3db84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13c2fe3db84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c2fe3db84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600">
                <a:latin typeface="Arial"/>
                <a:ea typeface="Arial"/>
                <a:cs typeface="Arial"/>
                <a:sym typeface="Arial"/>
              </a:rPr>
              <a:t>Pour la conformité physico-chimique, on dénombre </a:t>
            </a:r>
            <a:r>
              <a:rPr lang="fr-FR" sz="1600" b="1">
                <a:latin typeface="Arial"/>
                <a:ea typeface="Arial"/>
                <a:cs typeface="Arial"/>
                <a:sym typeface="Arial"/>
              </a:rPr>
              <a:t>129 non-conformités </a:t>
            </a:r>
            <a:r>
              <a:rPr lang="fr-FR" sz="1600">
                <a:latin typeface="Arial"/>
                <a:ea typeface="Arial"/>
                <a:cs typeface="Arial"/>
                <a:sym typeface="Arial"/>
              </a:rPr>
              <a:t>sur </a:t>
            </a:r>
            <a:r>
              <a:rPr lang="fr-FR" sz="1600" b="1">
                <a:latin typeface="Arial"/>
                <a:ea typeface="Arial"/>
                <a:cs typeface="Arial"/>
                <a:sym typeface="Arial"/>
              </a:rPr>
              <a:t>1 779 prélèvements</a:t>
            </a:r>
            <a:r>
              <a:rPr lang="fr-FR" sz="1600">
                <a:latin typeface="Arial"/>
                <a:ea typeface="Arial"/>
                <a:cs typeface="Arial"/>
                <a:sym typeface="Arial"/>
              </a:rPr>
              <a:t>.</a:t>
            </a:r>
            <a:endParaRPr sz="16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fr-FR" sz="1600" b="1">
                <a:latin typeface="Arial"/>
                <a:ea typeface="Arial"/>
                <a:cs typeface="Arial"/>
                <a:sym typeface="Arial"/>
              </a:rPr>
              <a:t>sélénium</a:t>
            </a:r>
            <a:r>
              <a:rPr lang="fr-FR" sz="1600">
                <a:latin typeface="Arial"/>
                <a:ea typeface="Arial"/>
                <a:cs typeface="Arial"/>
                <a:sym typeface="Arial"/>
              </a:rPr>
              <a:t> en particulier à Jouhet, Montmorillon, Coussay, Leignes-sur-Fontaine, la chapelle vivier  et Leigné les Bois .</a:t>
            </a:r>
            <a:endParaRPr sz="16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fr-FR" sz="1600">
                <a:latin typeface="Arial"/>
                <a:ea typeface="Arial"/>
                <a:cs typeface="Arial"/>
                <a:sym typeface="Arial"/>
              </a:rPr>
              <a:t>Les concentrations de 10 à 20 µg/l dépassent la limite actuelle de qualité de 10 µg/l, mais respectent les recommandations de l’OMS fixées à 40 µg/l ; la Directive Européenne du 16 décembre 2020 fixe la valeur paramétrique à 20 µg/l, et même 30 µg/l pour les régions dans lesquelles les conditions géologiques pourraient occasionner des niveaux élevés de sélénium dans les eaux souterraines.</a:t>
            </a:r>
            <a:endParaRPr sz="16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fr-FR" sz="1600">
                <a:latin typeface="Arial"/>
                <a:ea typeface="Arial"/>
                <a:cs typeface="Arial"/>
                <a:sym typeface="Arial"/>
              </a:rPr>
              <a:t>Des non-conformités </a:t>
            </a:r>
            <a:r>
              <a:rPr lang="fr-FR" sz="1600" b="1">
                <a:latin typeface="Arial"/>
                <a:ea typeface="Arial"/>
                <a:cs typeface="Arial"/>
                <a:sym typeface="Arial"/>
              </a:rPr>
              <a:t>pesticides</a:t>
            </a:r>
            <a:r>
              <a:rPr lang="fr-FR" sz="1600">
                <a:latin typeface="Arial"/>
                <a:ea typeface="Arial"/>
                <a:cs typeface="Arial"/>
                <a:sym typeface="Arial"/>
              </a:rPr>
              <a:t> sont aussi détectées dans différents secteurs (Destilles, L’Isle-Jourdain (Boisse), Sud Vienne, Les Trois Vallées et Lusignan). Une enveloppe de 6 millions d’euros sur 4 ans est programmée pour traiter ces molécules dans des usines ou par interconnexion. Les travaux sont en cours, et chaque unité de production a une dérogation en cours, ce qui rend l’eau consommable pour l’abonné.</a:t>
            </a:r>
            <a:endParaRPr sz="16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fr-FR" sz="1600">
                <a:latin typeface="Arial"/>
                <a:ea typeface="Arial"/>
                <a:cs typeface="Arial"/>
                <a:sym typeface="Arial"/>
              </a:rPr>
              <a:t>A noter enfin, quelques dépassements ponctuels sur Montmorillon en </a:t>
            </a:r>
            <a:r>
              <a:rPr lang="fr-FR" sz="1600" b="1">
                <a:latin typeface="Arial"/>
                <a:ea typeface="Arial"/>
                <a:cs typeface="Arial"/>
                <a:sym typeface="Arial"/>
              </a:rPr>
              <a:t>Manganèse et turbidité</a:t>
            </a:r>
            <a:r>
              <a:rPr lang="fr-FR" sz="1600">
                <a:latin typeface="Arial"/>
                <a:ea typeface="Arial"/>
                <a:cs typeface="Arial"/>
                <a:sym typeface="Arial"/>
              </a:rPr>
              <a:t>. Un traitement sera mis en œuvre prochainement et inscrit au budget 2023.</a:t>
            </a:r>
            <a:endParaRPr sz="16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86" name="Google Shape;186;g13c2fe3db84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p:cSld name="Titre">
    <p:spTree>
      <p:nvGrpSpPr>
        <p:cNvPr id="1" name="Shape 12"/>
        <p:cNvGrpSpPr/>
        <p:nvPr/>
      </p:nvGrpSpPr>
      <p:grpSpPr>
        <a:xfrm>
          <a:off x="0" y="0"/>
          <a:ext cx="0" cy="0"/>
          <a:chOff x="0" y="0"/>
          <a:chExt cx="0" cy="0"/>
        </a:xfrm>
      </p:grpSpPr>
      <p:pic>
        <p:nvPicPr>
          <p:cNvPr id="13" name="Google Shape;13;p12" descr="signature EdV 2021.png"/>
          <p:cNvPicPr preferRelativeResize="0"/>
          <p:nvPr/>
        </p:nvPicPr>
        <p:blipFill rotWithShape="1">
          <a:blip r:embed="rId2">
            <a:alphaModFix/>
          </a:blip>
          <a:srcRect/>
          <a:stretch/>
        </p:blipFill>
        <p:spPr>
          <a:xfrm>
            <a:off x="266300" y="6292564"/>
            <a:ext cx="11732424" cy="581157"/>
          </a:xfrm>
          <a:prstGeom prst="rect">
            <a:avLst/>
          </a:prstGeom>
          <a:noFill/>
          <a:ln>
            <a:noFill/>
          </a:ln>
        </p:spPr>
      </p:pic>
      <p:sp>
        <p:nvSpPr>
          <p:cNvPr id="14" name="Google Shape;14;p12"/>
          <p:cNvSpPr/>
          <p:nvPr/>
        </p:nvSpPr>
        <p:spPr>
          <a:xfrm>
            <a:off x="0" y="-9621"/>
            <a:ext cx="12192000" cy="6226137"/>
          </a:xfrm>
          <a:prstGeom prst="rect">
            <a:avLst/>
          </a:prstGeom>
          <a:solidFill>
            <a:srgbClr val="FBB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Google Shape;15;p12" descr="20210610_134832 inv.jpg"/>
          <p:cNvPicPr preferRelativeResize="0"/>
          <p:nvPr/>
        </p:nvPicPr>
        <p:blipFill rotWithShape="1">
          <a:blip r:embed="rId3">
            <a:alphaModFix/>
          </a:blip>
          <a:srcRect/>
          <a:stretch/>
        </p:blipFill>
        <p:spPr>
          <a:xfrm>
            <a:off x="36512" y="-20539"/>
            <a:ext cx="12192000" cy="1680077"/>
          </a:xfrm>
          <a:prstGeom prst="rect">
            <a:avLst/>
          </a:prstGeom>
          <a:noFill/>
          <a:ln>
            <a:noFill/>
          </a:ln>
        </p:spPr>
      </p:pic>
      <p:pic>
        <p:nvPicPr>
          <p:cNvPr id="16" name="Google Shape;16;p12" descr="logo EdV corner.png"/>
          <p:cNvPicPr preferRelativeResize="0"/>
          <p:nvPr/>
        </p:nvPicPr>
        <p:blipFill rotWithShape="1">
          <a:blip r:embed="rId4">
            <a:alphaModFix/>
          </a:blip>
          <a:srcRect/>
          <a:stretch/>
        </p:blipFill>
        <p:spPr>
          <a:xfrm>
            <a:off x="0" y="-20539"/>
            <a:ext cx="3286336" cy="2328221"/>
          </a:xfrm>
          <a:prstGeom prst="rect">
            <a:avLst/>
          </a:prstGeom>
          <a:noFill/>
          <a:ln>
            <a:noFill/>
          </a:ln>
        </p:spPr>
      </p:pic>
      <p:pic>
        <p:nvPicPr>
          <p:cNvPr id="17" name="Google Shape;17;p12" descr="Goutte qui court vert-jaune.png"/>
          <p:cNvPicPr preferRelativeResize="0"/>
          <p:nvPr/>
        </p:nvPicPr>
        <p:blipFill rotWithShape="1">
          <a:blip r:embed="rId5">
            <a:alphaModFix/>
          </a:blip>
          <a:srcRect/>
          <a:stretch/>
        </p:blipFill>
        <p:spPr>
          <a:xfrm>
            <a:off x="8881275" y="2459742"/>
            <a:ext cx="2116307" cy="2450287"/>
          </a:xfrm>
          <a:prstGeom prst="rect">
            <a:avLst/>
          </a:prstGeom>
          <a:noFill/>
          <a:ln>
            <a:noFill/>
          </a:ln>
        </p:spPr>
      </p:pic>
      <p:sp>
        <p:nvSpPr>
          <p:cNvPr id="18" name="Google Shape;18;p12"/>
          <p:cNvSpPr txBox="1">
            <a:spLocks noGrp="1"/>
          </p:cNvSpPr>
          <p:nvPr>
            <p:ph type="body" idx="1"/>
          </p:nvPr>
        </p:nvSpPr>
        <p:spPr>
          <a:xfrm>
            <a:off x="481982" y="4960620"/>
            <a:ext cx="8692498" cy="7924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500"/>
              </a:spcBef>
              <a:spcAft>
                <a:spcPts val="0"/>
              </a:spcAft>
              <a:buClr>
                <a:schemeClr val="dk1"/>
              </a:buClr>
              <a:buSzPts val="2500"/>
              <a:buFont typeface="Arial"/>
              <a:buNone/>
              <a:defRPr sz="2500" b="1"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12"/>
          <p:cNvSpPr txBox="1">
            <a:spLocks noGrp="1"/>
          </p:cNvSpPr>
          <p:nvPr>
            <p:ph type="title"/>
          </p:nvPr>
        </p:nvSpPr>
        <p:spPr>
          <a:xfrm>
            <a:off x="481982" y="2459742"/>
            <a:ext cx="8692498" cy="250087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8000"/>
              <a:buFont typeface="Trebuchet MS"/>
              <a:buNone/>
              <a:defRPr sz="80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12"/>
          <p:cNvSpPr txBox="1">
            <a:spLocks noGrp="1"/>
          </p:cNvSpPr>
          <p:nvPr>
            <p:ph type="dt" idx="10"/>
          </p:nvPr>
        </p:nvSpPr>
        <p:spPr>
          <a:xfrm>
            <a:off x="0" y="617696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2"/>
          <p:cNvSpPr txBox="1">
            <a:spLocks noGrp="1"/>
          </p:cNvSpPr>
          <p:nvPr>
            <p:ph type="sldNum" idx="12"/>
          </p:nvPr>
        </p:nvSpPr>
        <p:spPr>
          <a:xfrm>
            <a:off x="9344695" y="623462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apositive verte">
  <p:cSld name="Diapositive verte">
    <p:spTree>
      <p:nvGrpSpPr>
        <p:cNvPr id="1" name="Shape 88"/>
        <p:cNvGrpSpPr/>
        <p:nvPr/>
      </p:nvGrpSpPr>
      <p:grpSpPr>
        <a:xfrm>
          <a:off x="0" y="0"/>
          <a:ext cx="0" cy="0"/>
          <a:chOff x="0" y="0"/>
          <a:chExt cx="0" cy="0"/>
        </a:xfrm>
      </p:grpSpPr>
      <p:pic>
        <p:nvPicPr>
          <p:cNvPr id="89" name="Google Shape;89;p14" descr="corner M100 filet vert.png"/>
          <p:cNvPicPr preferRelativeResize="0"/>
          <p:nvPr/>
        </p:nvPicPr>
        <p:blipFill rotWithShape="1">
          <a:blip r:embed="rId2">
            <a:alphaModFix/>
          </a:blip>
          <a:srcRect/>
          <a:stretch/>
        </p:blipFill>
        <p:spPr>
          <a:xfrm flipH="1">
            <a:off x="33549" y="87474"/>
            <a:ext cx="12197809" cy="6625746"/>
          </a:xfrm>
          <a:prstGeom prst="rect">
            <a:avLst/>
          </a:prstGeom>
          <a:noFill/>
          <a:ln>
            <a:noFill/>
          </a:ln>
        </p:spPr>
      </p:pic>
      <p:sp>
        <p:nvSpPr>
          <p:cNvPr id="90" name="Google Shape;90;p14"/>
          <p:cNvSpPr/>
          <p:nvPr/>
        </p:nvSpPr>
        <p:spPr>
          <a:xfrm>
            <a:off x="1" y="-1"/>
            <a:ext cx="12193860" cy="609693"/>
          </a:xfrm>
          <a:prstGeom prst="rect">
            <a:avLst/>
          </a:prstGeom>
          <a:solidFill>
            <a:srgbClr val="4DAF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4"/>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2" name="Google Shape;92;p14" descr="logo EdV corner.png"/>
          <p:cNvPicPr preferRelativeResize="0"/>
          <p:nvPr/>
        </p:nvPicPr>
        <p:blipFill rotWithShape="1">
          <a:blip r:embed="rId3">
            <a:alphaModFix/>
          </a:blip>
          <a:srcRect/>
          <a:stretch/>
        </p:blipFill>
        <p:spPr>
          <a:xfrm>
            <a:off x="0" y="-40"/>
            <a:ext cx="1897586" cy="1344354"/>
          </a:xfrm>
          <a:prstGeom prst="rect">
            <a:avLst/>
          </a:prstGeom>
          <a:noFill/>
          <a:ln>
            <a:noFill/>
          </a:ln>
        </p:spPr>
      </p:pic>
      <p:sp>
        <p:nvSpPr>
          <p:cNvPr id="93" name="Google Shape;93;p14"/>
          <p:cNvSpPr txBox="1">
            <a:spLocks noGrp="1"/>
          </p:cNvSpPr>
          <p:nvPr>
            <p:ph type="body" idx="1"/>
          </p:nvPr>
        </p:nvSpPr>
        <p:spPr>
          <a:xfrm>
            <a:off x="1074421" y="1372321"/>
            <a:ext cx="10805160" cy="547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DAF8F"/>
              </a:buClr>
              <a:buSzPts val="3000"/>
              <a:buFont typeface="Arial"/>
              <a:buNone/>
              <a:defRPr sz="3000" b="1" i="1" u="none" strike="noStrike" cap="none">
                <a:solidFill>
                  <a:srgbClr val="4DAF8F"/>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body" idx="2"/>
          </p:nvPr>
        </p:nvSpPr>
        <p:spPr>
          <a:xfrm>
            <a:off x="1074421" y="1920008"/>
            <a:ext cx="10805159" cy="42521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e violette - sans vague">
  <p:cSld name="Diapositive violette - sans vague">
    <p:spTree>
      <p:nvGrpSpPr>
        <p:cNvPr id="1" name="Shape 97"/>
        <p:cNvGrpSpPr/>
        <p:nvPr/>
      </p:nvGrpSpPr>
      <p:grpSpPr>
        <a:xfrm>
          <a:off x="0" y="0"/>
          <a:ext cx="0" cy="0"/>
          <a:chOff x="0" y="0"/>
          <a:chExt cx="0" cy="0"/>
        </a:xfrm>
      </p:grpSpPr>
      <p:sp>
        <p:nvSpPr>
          <p:cNvPr id="98" name="Google Shape;98;p22"/>
          <p:cNvSpPr/>
          <p:nvPr/>
        </p:nvSpPr>
        <p:spPr>
          <a:xfrm>
            <a:off x="1" y="-1"/>
            <a:ext cx="12193860" cy="609693"/>
          </a:xfrm>
          <a:prstGeom prst="rect">
            <a:avLst/>
          </a:prstGeom>
          <a:solidFill>
            <a:srgbClr val="9B5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2"/>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0" name="Google Shape;100;p22" descr="logo EdV corner.png"/>
          <p:cNvPicPr preferRelativeResize="0"/>
          <p:nvPr/>
        </p:nvPicPr>
        <p:blipFill rotWithShape="1">
          <a:blip r:embed="rId2">
            <a:alphaModFix/>
          </a:blip>
          <a:srcRect/>
          <a:stretch/>
        </p:blipFill>
        <p:spPr>
          <a:xfrm>
            <a:off x="0" y="-40"/>
            <a:ext cx="1897586" cy="1344354"/>
          </a:xfrm>
          <a:prstGeom prst="rect">
            <a:avLst/>
          </a:prstGeom>
          <a:noFill/>
          <a:ln>
            <a:noFill/>
          </a:ln>
        </p:spPr>
      </p:pic>
      <p:sp>
        <p:nvSpPr>
          <p:cNvPr id="101" name="Google Shape;101;p22"/>
          <p:cNvSpPr txBox="1">
            <a:spLocks noGrp="1"/>
          </p:cNvSpPr>
          <p:nvPr>
            <p:ph type="body" idx="1"/>
          </p:nvPr>
        </p:nvSpPr>
        <p:spPr>
          <a:xfrm>
            <a:off x="335280" y="1372321"/>
            <a:ext cx="11544301" cy="5476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9B509A"/>
              </a:buClr>
              <a:buSzPts val="3000"/>
              <a:buFont typeface="Arial"/>
              <a:buNone/>
              <a:defRPr sz="3000" b="1" i="1" u="none" strike="noStrike" cap="none">
                <a:solidFill>
                  <a:srgbClr val="9B509A"/>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2"/>
          <p:cNvSpPr txBox="1">
            <a:spLocks noGrp="1"/>
          </p:cNvSpPr>
          <p:nvPr>
            <p:ph type="body" idx="2"/>
          </p:nvPr>
        </p:nvSpPr>
        <p:spPr>
          <a:xfrm>
            <a:off x="335281" y="1920008"/>
            <a:ext cx="11544300" cy="46865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2"/>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e jaune">
  <p:cSld name="Diapositive jaune">
    <p:spTree>
      <p:nvGrpSpPr>
        <p:cNvPr id="1" name="Shape 22"/>
        <p:cNvGrpSpPr/>
        <p:nvPr/>
      </p:nvGrpSpPr>
      <p:grpSpPr>
        <a:xfrm>
          <a:off x="0" y="0"/>
          <a:ext cx="0" cy="0"/>
          <a:chOff x="0" y="0"/>
          <a:chExt cx="0" cy="0"/>
        </a:xfrm>
      </p:grpSpPr>
      <p:pic>
        <p:nvPicPr>
          <p:cNvPr id="23" name="Google Shape;23;p16" descr="corner M100 filet jaune.png"/>
          <p:cNvPicPr preferRelativeResize="0"/>
          <p:nvPr/>
        </p:nvPicPr>
        <p:blipFill rotWithShape="1">
          <a:blip r:embed="rId2">
            <a:alphaModFix/>
          </a:blip>
          <a:srcRect/>
          <a:stretch/>
        </p:blipFill>
        <p:spPr>
          <a:xfrm flipH="1">
            <a:off x="0" y="163674"/>
            <a:ext cx="12136045" cy="6602886"/>
          </a:xfrm>
          <a:prstGeom prst="rect">
            <a:avLst/>
          </a:prstGeom>
          <a:noFill/>
          <a:ln>
            <a:noFill/>
          </a:ln>
        </p:spPr>
      </p:pic>
      <p:sp>
        <p:nvSpPr>
          <p:cNvPr id="24" name="Google Shape;24;p16"/>
          <p:cNvSpPr/>
          <p:nvPr/>
        </p:nvSpPr>
        <p:spPr>
          <a:xfrm>
            <a:off x="1" y="-1"/>
            <a:ext cx="12193860" cy="609693"/>
          </a:xfrm>
          <a:prstGeom prst="rect">
            <a:avLst/>
          </a:prstGeom>
          <a:solidFill>
            <a:srgbClr val="FBB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6"/>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16" descr="logo EdV corner.png"/>
          <p:cNvPicPr preferRelativeResize="0"/>
          <p:nvPr/>
        </p:nvPicPr>
        <p:blipFill rotWithShape="1">
          <a:blip r:embed="rId3">
            <a:alphaModFix/>
          </a:blip>
          <a:srcRect/>
          <a:stretch/>
        </p:blipFill>
        <p:spPr>
          <a:xfrm>
            <a:off x="0" y="-40"/>
            <a:ext cx="1897586" cy="1344354"/>
          </a:xfrm>
          <a:prstGeom prst="rect">
            <a:avLst/>
          </a:prstGeom>
          <a:noFill/>
          <a:ln>
            <a:noFill/>
          </a:ln>
        </p:spPr>
      </p:pic>
      <p:sp>
        <p:nvSpPr>
          <p:cNvPr id="27" name="Google Shape;27;p16"/>
          <p:cNvSpPr txBox="1">
            <a:spLocks noGrp="1"/>
          </p:cNvSpPr>
          <p:nvPr>
            <p:ph type="body" idx="1"/>
          </p:nvPr>
        </p:nvSpPr>
        <p:spPr>
          <a:xfrm>
            <a:off x="1074421" y="1372321"/>
            <a:ext cx="10805160" cy="547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BBA00"/>
              </a:buClr>
              <a:buSzPts val="3000"/>
              <a:buFont typeface="Arial"/>
              <a:buNone/>
              <a:defRPr sz="3000" b="1" i="1" u="none" strike="noStrike" cap="none">
                <a:solidFill>
                  <a:srgbClr val="FBBA00"/>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16"/>
          <p:cNvSpPr txBox="1">
            <a:spLocks noGrp="1"/>
          </p:cNvSpPr>
          <p:nvPr>
            <p:ph type="body" idx="2"/>
          </p:nvPr>
        </p:nvSpPr>
        <p:spPr>
          <a:xfrm>
            <a:off x="1074421" y="1920008"/>
            <a:ext cx="10805159" cy="42521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16"/>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rose">
  <p:cSld name="Diapositive rose">
    <p:spTree>
      <p:nvGrpSpPr>
        <p:cNvPr id="1" name="Shape 31"/>
        <p:cNvGrpSpPr/>
        <p:nvPr/>
      </p:nvGrpSpPr>
      <p:grpSpPr>
        <a:xfrm>
          <a:off x="0" y="0"/>
          <a:ext cx="0" cy="0"/>
          <a:chOff x="0" y="0"/>
          <a:chExt cx="0" cy="0"/>
        </a:xfrm>
      </p:grpSpPr>
      <p:pic>
        <p:nvPicPr>
          <p:cNvPr id="32" name="Google Shape;32;p18" descr="corner M100 filet copie.png"/>
          <p:cNvPicPr preferRelativeResize="0"/>
          <p:nvPr/>
        </p:nvPicPr>
        <p:blipFill rotWithShape="1">
          <a:blip r:embed="rId2">
            <a:alphaModFix/>
          </a:blip>
          <a:srcRect/>
          <a:stretch/>
        </p:blipFill>
        <p:spPr>
          <a:xfrm flipH="1">
            <a:off x="11845" y="87474"/>
            <a:ext cx="12215563" cy="6635390"/>
          </a:xfrm>
          <a:prstGeom prst="rect">
            <a:avLst/>
          </a:prstGeom>
          <a:noFill/>
          <a:ln>
            <a:noFill/>
          </a:ln>
        </p:spPr>
      </p:pic>
      <p:sp>
        <p:nvSpPr>
          <p:cNvPr id="33" name="Google Shape;33;p18"/>
          <p:cNvSpPr/>
          <p:nvPr/>
        </p:nvSpPr>
        <p:spPr>
          <a:xfrm>
            <a:off x="1" y="-1"/>
            <a:ext cx="12193860" cy="609693"/>
          </a:xfrm>
          <a:prstGeom prst="rect">
            <a:avLst/>
          </a:prstGeom>
          <a:solidFill>
            <a:srgbClr val="CC00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8"/>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18" descr="logo EdV corner.png"/>
          <p:cNvPicPr preferRelativeResize="0"/>
          <p:nvPr/>
        </p:nvPicPr>
        <p:blipFill rotWithShape="1">
          <a:blip r:embed="rId3">
            <a:alphaModFix/>
          </a:blip>
          <a:srcRect/>
          <a:stretch/>
        </p:blipFill>
        <p:spPr>
          <a:xfrm>
            <a:off x="0" y="-40"/>
            <a:ext cx="1897586" cy="1344354"/>
          </a:xfrm>
          <a:prstGeom prst="rect">
            <a:avLst/>
          </a:prstGeom>
          <a:noFill/>
          <a:ln>
            <a:noFill/>
          </a:ln>
        </p:spPr>
      </p:pic>
      <p:sp>
        <p:nvSpPr>
          <p:cNvPr id="36" name="Google Shape;36;p18"/>
          <p:cNvSpPr txBox="1">
            <a:spLocks noGrp="1"/>
          </p:cNvSpPr>
          <p:nvPr>
            <p:ph type="body" idx="1"/>
          </p:nvPr>
        </p:nvSpPr>
        <p:spPr>
          <a:xfrm>
            <a:off x="1074421" y="1372321"/>
            <a:ext cx="10805160" cy="547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C006A"/>
              </a:buClr>
              <a:buSzPts val="3000"/>
              <a:buFont typeface="Arial"/>
              <a:buNone/>
              <a:defRPr sz="3000" b="1" i="1" u="none" strike="noStrike" cap="none">
                <a:solidFill>
                  <a:srgbClr val="CC006A"/>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18"/>
          <p:cNvSpPr txBox="1">
            <a:spLocks noGrp="1"/>
          </p:cNvSpPr>
          <p:nvPr>
            <p:ph type="body" idx="2"/>
          </p:nvPr>
        </p:nvSpPr>
        <p:spPr>
          <a:xfrm>
            <a:off x="1074421" y="1920008"/>
            <a:ext cx="10805159" cy="42521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18"/>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jaune - sans vague">
  <p:cSld name="Diapositive jaune - sans vague">
    <p:spTree>
      <p:nvGrpSpPr>
        <p:cNvPr id="1" name="Shape 40"/>
        <p:cNvGrpSpPr/>
        <p:nvPr/>
      </p:nvGrpSpPr>
      <p:grpSpPr>
        <a:xfrm>
          <a:off x="0" y="0"/>
          <a:ext cx="0" cy="0"/>
          <a:chOff x="0" y="0"/>
          <a:chExt cx="0" cy="0"/>
        </a:xfrm>
      </p:grpSpPr>
      <p:sp>
        <p:nvSpPr>
          <p:cNvPr id="41" name="Google Shape;41;p17"/>
          <p:cNvSpPr/>
          <p:nvPr/>
        </p:nvSpPr>
        <p:spPr>
          <a:xfrm>
            <a:off x="1" y="-1"/>
            <a:ext cx="12193860" cy="609693"/>
          </a:xfrm>
          <a:prstGeom prst="rect">
            <a:avLst/>
          </a:prstGeom>
          <a:solidFill>
            <a:srgbClr val="FBB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7"/>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3" name="Google Shape;43;p17" descr="logo EdV corner.png"/>
          <p:cNvPicPr preferRelativeResize="0"/>
          <p:nvPr/>
        </p:nvPicPr>
        <p:blipFill rotWithShape="1">
          <a:blip r:embed="rId2">
            <a:alphaModFix/>
          </a:blip>
          <a:srcRect/>
          <a:stretch/>
        </p:blipFill>
        <p:spPr>
          <a:xfrm>
            <a:off x="0" y="-40"/>
            <a:ext cx="1897586" cy="1344354"/>
          </a:xfrm>
          <a:prstGeom prst="rect">
            <a:avLst/>
          </a:prstGeom>
          <a:noFill/>
          <a:ln>
            <a:noFill/>
          </a:ln>
        </p:spPr>
      </p:pic>
      <p:sp>
        <p:nvSpPr>
          <p:cNvPr id="44" name="Google Shape;44;p17"/>
          <p:cNvSpPr txBox="1">
            <a:spLocks noGrp="1"/>
          </p:cNvSpPr>
          <p:nvPr>
            <p:ph type="body" idx="1"/>
          </p:nvPr>
        </p:nvSpPr>
        <p:spPr>
          <a:xfrm>
            <a:off x="358140" y="1372321"/>
            <a:ext cx="11521441" cy="547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BBA00"/>
              </a:buClr>
              <a:buSzPts val="3000"/>
              <a:buFont typeface="Arial"/>
              <a:buNone/>
              <a:defRPr sz="3000" b="1" i="1" u="none" strike="noStrike" cap="none">
                <a:solidFill>
                  <a:srgbClr val="FBBA00"/>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17"/>
          <p:cNvSpPr txBox="1">
            <a:spLocks noGrp="1"/>
          </p:cNvSpPr>
          <p:nvPr>
            <p:ph type="body" idx="2"/>
          </p:nvPr>
        </p:nvSpPr>
        <p:spPr>
          <a:xfrm>
            <a:off x="358141" y="1920008"/>
            <a:ext cx="11521440" cy="46865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7"/>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e rose - sans vague">
  <p:cSld name="Diapositive rose - sans vague">
    <p:spTree>
      <p:nvGrpSpPr>
        <p:cNvPr id="1" name="Shape 48"/>
        <p:cNvGrpSpPr/>
        <p:nvPr/>
      </p:nvGrpSpPr>
      <p:grpSpPr>
        <a:xfrm>
          <a:off x="0" y="0"/>
          <a:ext cx="0" cy="0"/>
          <a:chOff x="0" y="0"/>
          <a:chExt cx="0" cy="0"/>
        </a:xfrm>
      </p:grpSpPr>
      <p:sp>
        <p:nvSpPr>
          <p:cNvPr id="49" name="Google Shape;49;p19"/>
          <p:cNvSpPr/>
          <p:nvPr/>
        </p:nvSpPr>
        <p:spPr>
          <a:xfrm>
            <a:off x="1" y="-1"/>
            <a:ext cx="12193860" cy="609693"/>
          </a:xfrm>
          <a:prstGeom prst="rect">
            <a:avLst/>
          </a:prstGeom>
          <a:solidFill>
            <a:srgbClr val="CC00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9"/>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1" name="Google Shape;51;p19" descr="logo EdV corner.png"/>
          <p:cNvPicPr preferRelativeResize="0"/>
          <p:nvPr/>
        </p:nvPicPr>
        <p:blipFill rotWithShape="1">
          <a:blip r:embed="rId2">
            <a:alphaModFix/>
          </a:blip>
          <a:srcRect/>
          <a:stretch/>
        </p:blipFill>
        <p:spPr>
          <a:xfrm>
            <a:off x="0" y="-40"/>
            <a:ext cx="1897586" cy="1344354"/>
          </a:xfrm>
          <a:prstGeom prst="rect">
            <a:avLst/>
          </a:prstGeom>
          <a:noFill/>
          <a:ln>
            <a:noFill/>
          </a:ln>
        </p:spPr>
      </p:pic>
      <p:sp>
        <p:nvSpPr>
          <p:cNvPr id="52" name="Google Shape;52;p19"/>
          <p:cNvSpPr txBox="1">
            <a:spLocks noGrp="1"/>
          </p:cNvSpPr>
          <p:nvPr>
            <p:ph type="body" idx="1"/>
          </p:nvPr>
        </p:nvSpPr>
        <p:spPr>
          <a:xfrm>
            <a:off x="327660" y="1372321"/>
            <a:ext cx="11551921" cy="5476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C006A"/>
              </a:buClr>
              <a:buSzPts val="3000"/>
              <a:buFont typeface="Arial"/>
              <a:buNone/>
              <a:defRPr sz="3000" b="1" i="1" u="none" strike="noStrike" cap="none">
                <a:solidFill>
                  <a:srgbClr val="CC006A"/>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9"/>
          <p:cNvSpPr txBox="1">
            <a:spLocks noGrp="1"/>
          </p:cNvSpPr>
          <p:nvPr>
            <p:ph type="body" idx="2"/>
          </p:nvPr>
        </p:nvSpPr>
        <p:spPr>
          <a:xfrm>
            <a:off x="327661" y="1920008"/>
            <a:ext cx="11551920" cy="47322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9"/>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9"/>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e violette">
  <p:cSld name="Diapositive violette">
    <p:spTree>
      <p:nvGrpSpPr>
        <p:cNvPr id="1" name="Shape 56"/>
        <p:cNvGrpSpPr/>
        <p:nvPr/>
      </p:nvGrpSpPr>
      <p:grpSpPr>
        <a:xfrm>
          <a:off x="0" y="0"/>
          <a:ext cx="0" cy="0"/>
          <a:chOff x="0" y="0"/>
          <a:chExt cx="0" cy="0"/>
        </a:xfrm>
      </p:grpSpPr>
      <p:pic>
        <p:nvPicPr>
          <p:cNvPr id="57" name="Google Shape;57;p20" descr="corner M100 filet violet.png"/>
          <p:cNvPicPr preferRelativeResize="0"/>
          <p:nvPr/>
        </p:nvPicPr>
        <p:blipFill rotWithShape="1">
          <a:blip r:embed="rId2">
            <a:alphaModFix/>
          </a:blip>
          <a:srcRect/>
          <a:stretch/>
        </p:blipFill>
        <p:spPr>
          <a:xfrm flipH="1">
            <a:off x="13520" y="87473"/>
            <a:ext cx="12178479" cy="6615243"/>
          </a:xfrm>
          <a:prstGeom prst="rect">
            <a:avLst/>
          </a:prstGeom>
          <a:noFill/>
          <a:ln>
            <a:noFill/>
          </a:ln>
        </p:spPr>
      </p:pic>
      <p:sp>
        <p:nvSpPr>
          <p:cNvPr id="58" name="Google Shape;58;p20"/>
          <p:cNvSpPr/>
          <p:nvPr/>
        </p:nvSpPr>
        <p:spPr>
          <a:xfrm>
            <a:off x="1" y="-1"/>
            <a:ext cx="12193860" cy="609693"/>
          </a:xfrm>
          <a:prstGeom prst="rect">
            <a:avLst/>
          </a:prstGeom>
          <a:solidFill>
            <a:srgbClr val="9B5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20"/>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0" name="Google Shape;60;p20" descr="logo EdV corner.png"/>
          <p:cNvPicPr preferRelativeResize="0"/>
          <p:nvPr/>
        </p:nvPicPr>
        <p:blipFill rotWithShape="1">
          <a:blip r:embed="rId3">
            <a:alphaModFix/>
          </a:blip>
          <a:srcRect/>
          <a:stretch/>
        </p:blipFill>
        <p:spPr>
          <a:xfrm>
            <a:off x="0" y="-40"/>
            <a:ext cx="1897586" cy="1344354"/>
          </a:xfrm>
          <a:prstGeom prst="rect">
            <a:avLst/>
          </a:prstGeom>
          <a:noFill/>
          <a:ln>
            <a:noFill/>
          </a:ln>
        </p:spPr>
      </p:pic>
      <p:sp>
        <p:nvSpPr>
          <p:cNvPr id="61" name="Google Shape;61;p20"/>
          <p:cNvSpPr txBox="1">
            <a:spLocks noGrp="1"/>
          </p:cNvSpPr>
          <p:nvPr>
            <p:ph type="body" idx="1"/>
          </p:nvPr>
        </p:nvSpPr>
        <p:spPr>
          <a:xfrm>
            <a:off x="1074421" y="1372321"/>
            <a:ext cx="10805160" cy="547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9B509A"/>
              </a:buClr>
              <a:buSzPts val="3000"/>
              <a:buFont typeface="Arial"/>
              <a:buNone/>
              <a:defRPr sz="3000" b="1" i="1" u="none" strike="noStrike" cap="none">
                <a:solidFill>
                  <a:srgbClr val="9B509A"/>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0"/>
          <p:cNvSpPr txBox="1">
            <a:spLocks noGrp="1"/>
          </p:cNvSpPr>
          <p:nvPr>
            <p:ph type="body" idx="2"/>
          </p:nvPr>
        </p:nvSpPr>
        <p:spPr>
          <a:xfrm>
            <a:off x="1074421" y="1920008"/>
            <a:ext cx="10805159" cy="42521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0"/>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e verte - sans vague">
  <p:cSld name="Diapositive verte - sans vague">
    <p:spTree>
      <p:nvGrpSpPr>
        <p:cNvPr id="1" name="Shape 65"/>
        <p:cNvGrpSpPr/>
        <p:nvPr/>
      </p:nvGrpSpPr>
      <p:grpSpPr>
        <a:xfrm>
          <a:off x="0" y="0"/>
          <a:ext cx="0" cy="0"/>
          <a:chOff x="0" y="0"/>
          <a:chExt cx="0" cy="0"/>
        </a:xfrm>
      </p:grpSpPr>
      <p:sp>
        <p:nvSpPr>
          <p:cNvPr id="66" name="Google Shape;66;p15"/>
          <p:cNvSpPr/>
          <p:nvPr/>
        </p:nvSpPr>
        <p:spPr>
          <a:xfrm>
            <a:off x="1" y="-1"/>
            <a:ext cx="12193860" cy="609693"/>
          </a:xfrm>
          <a:prstGeom prst="rect">
            <a:avLst/>
          </a:prstGeom>
          <a:solidFill>
            <a:srgbClr val="4DAF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15"/>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chemeClr val="lt1"/>
              </a:buClr>
              <a:buSzPts val="2500"/>
              <a:buFont typeface="Trebuchet MS"/>
              <a:buNone/>
              <a:defRPr sz="2500" b="1"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8" name="Google Shape;68;p15" descr="logo EdV corner.png"/>
          <p:cNvPicPr preferRelativeResize="0"/>
          <p:nvPr/>
        </p:nvPicPr>
        <p:blipFill rotWithShape="1">
          <a:blip r:embed="rId2">
            <a:alphaModFix/>
          </a:blip>
          <a:srcRect/>
          <a:stretch/>
        </p:blipFill>
        <p:spPr>
          <a:xfrm>
            <a:off x="0" y="-40"/>
            <a:ext cx="1897586" cy="1344354"/>
          </a:xfrm>
          <a:prstGeom prst="rect">
            <a:avLst/>
          </a:prstGeom>
          <a:noFill/>
          <a:ln>
            <a:noFill/>
          </a:ln>
        </p:spPr>
      </p:pic>
      <p:sp>
        <p:nvSpPr>
          <p:cNvPr id="69" name="Google Shape;69;p15"/>
          <p:cNvSpPr txBox="1">
            <a:spLocks noGrp="1"/>
          </p:cNvSpPr>
          <p:nvPr>
            <p:ph type="body" idx="1"/>
          </p:nvPr>
        </p:nvSpPr>
        <p:spPr>
          <a:xfrm>
            <a:off x="426720" y="1372321"/>
            <a:ext cx="11452861" cy="5476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DAF8F"/>
              </a:buClr>
              <a:buSzPts val="3000"/>
              <a:buFont typeface="Arial"/>
              <a:buNone/>
              <a:defRPr sz="3000" b="1" i="1" u="none" strike="noStrike" cap="none">
                <a:solidFill>
                  <a:srgbClr val="4DAF8F"/>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5"/>
          <p:cNvSpPr txBox="1">
            <a:spLocks noGrp="1"/>
          </p:cNvSpPr>
          <p:nvPr>
            <p:ph type="body" idx="2"/>
          </p:nvPr>
        </p:nvSpPr>
        <p:spPr>
          <a:xfrm>
            <a:off x="426721" y="1920008"/>
            <a:ext cx="11452860" cy="47017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dt" idx="10"/>
          </p:nvPr>
        </p:nvSpPr>
        <p:spPr>
          <a:xfrm>
            <a:off x="0" y="649869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sldNum" idx="12"/>
          </p:nvPr>
        </p:nvSpPr>
        <p:spPr>
          <a:xfrm>
            <a:off x="9378562" y="649869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73"/>
        <p:cNvGrpSpPr/>
        <p:nvPr/>
      </p:nvGrpSpPr>
      <p:grpSpPr>
        <a:xfrm>
          <a:off x="0" y="0"/>
          <a:ext cx="0" cy="0"/>
          <a:chOff x="0" y="0"/>
          <a:chExt cx="0" cy="0"/>
        </a:xfrm>
      </p:grpSpPr>
      <p:sp>
        <p:nvSpPr>
          <p:cNvPr id="74" name="Google Shape;74;p21"/>
          <p:cNvSpPr/>
          <p:nvPr/>
        </p:nvSpPr>
        <p:spPr>
          <a:xfrm>
            <a:off x="1" y="-20539"/>
            <a:ext cx="12197036" cy="936491"/>
          </a:xfrm>
          <a:prstGeom prst="rect">
            <a:avLst/>
          </a:prstGeom>
          <a:solidFill>
            <a:srgbClr val="FBB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21" descr="logo EdV corner.png"/>
          <p:cNvPicPr preferRelativeResize="0"/>
          <p:nvPr/>
        </p:nvPicPr>
        <p:blipFill rotWithShape="1">
          <a:blip r:embed="rId2">
            <a:alphaModFix/>
          </a:blip>
          <a:srcRect/>
          <a:stretch/>
        </p:blipFill>
        <p:spPr>
          <a:xfrm>
            <a:off x="0" y="-20539"/>
            <a:ext cx="1898081" cy="1344705"/>
          </a:xfrm>
          <a:prstGeom prst="rect">
            <a:avLst/>
          </a:prstGeom>
          <a:noFill/>
          <a:ln>
            <a:noFill/>
          </a:ln>
        </p:spPr>
      </p:pic>
      <p:pic>
        <p:nvPicPr>
          <p:cNvPr id="76" name="Google Shape;76;p21" descr="signature EdV 2021.png"/>
          <p:cNvPicPr preferRelativeResize="0"/>
          <p:nvPr/>
        </p:nvPicPr>
        <p:blipFill rotWithShape="1">
          <a:blip r:embed="rId3">
            <a:alphaModFix/>
          </a:blip>
          <a:srcRect/>
          <a:stretch/>
        </p:blipFill>
        <p:spPr>
          <a:xfrm>
            <a:off x="401390" y="6276603"/>
            <a:ext cx="11737270" cy="581397"/>
          </a:xfrm>
          <a:prstGeom prst="rect">
            <a:avLst/>
          </a:prstGeom>
          <a:noFill/>
          <a:ln>
            <a:noFill/>
          </a:ln>
        </p:spPr>
      </p:pic>
      <p:pic>
        <p:nvPicPr>
          <p:cNvPr id="77" name="Google Shape;77;p21" descr="goutte aff JdE.png"/>
          <p:cNvPicPr preferRelativeResize="0"/>
          <p:nvPr/>
        </p:nvPicPr>
        <p:blipFill rotWithShape="1">
          <a:blip r:embed="rId4">
            <a:alphaModFix/>
          </a:blip>
          <a:srcRect/>
          <a:stretch/>
        </p:blipFill>
        <p:spPr>
          <a:xfrm>
            <a:off x="7874827" y="1886322"/>
            <a:ext cx="3455827" cy="3438719"/>
          </a:xfrm>
          <a:prstGeom prst="rect">
            <a:avLst/>
          </a:prstGeom>
          <a:noFill/>
          <a:ln>
            <a:noFill/>
          </a:ln>
        </p:spPr>
      </p:pic>
      <p:pic>
        <p:nvPicPr>
          <p:cNvPr id="78" name="Google Shape;78;p21" descr="Merci de votre....ai"/>
          <p:cNvPicPr preferRelativeResize="0"/>
          <p:nvPr/>
        </p:nvPicPr>
        <p:blipFill rotWithShape="1">
          <a:blip r:embed="rId5">
            <a:alphaModFix/>
          </a:blip>
          <a:srcRect/>
          <a:stretch/>
        </p:blipFill>
        <p:spPr>
          <a:xfrm>
            <a:off x="-766584" y="270909"/>
            <a:ext cx="9708943" cy="686083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79"/>
        <p:cNvGrpSpPr/>
        <p:nvPr/>
      </p:nvGrpSpPr>
      <p:grpSpPr>
        <a:xfrm>
          <a:off x="0" y="0"/>
          <a:ext cx="0" cy="0"/>
          <a:chOff x="0" y="0"/>
          <a:chExt cx="0" cy="0"/>
        </a:xfrm>
      </p:grpSpPr>
      <p:pic>
        <p:nvPicPr>
          <p:cNvPr id="80" name="Google Shape;80;p13" descr="corner M30 J100.png"/>
          <p:cNvPicPr preferRelativeResize="0"/>
          <p:nvPr/>
        </p:nvPicPr>
        <p:blipFill rotWithShape="1">
          <a:blip r:embed="rId2">
            <a:alphaModFix/>
          </a:blip>
          <a:srcRect/>
          <a:stretch/>
        </p:blipFill>
        <p:spPr>
          <a:xfrm rot="5400000" flipH="1">
            <a:off x="7753901" y="2419902"/>
            <a:ext cx="5134777" cy="3741420"/>
          </a:xfrm>
          <a:prstGeom prst="rect">
            <a:avLst/>
          </a:prstGeom>
          <a:noFill/>
          <a:ln>
            <a:noFill/>
          </a:ln>
        </p:spPr>
      </p:pic>
      <p:pic>
        <p:nvPicPr>
          <p:cNvPr id="81" name="Google Shape;81;p13"/>
          <p:cNvPicPr preferRelativeResize="0"/>
          <p:nvPr/>
        </p:nvPicPr>
        <p:blipFill rotWithShape="1">
          <a:blip r:embed="rId3">
            <a:alphaModFix/>
          </a:blip>
          <a:srcRect/>
          <a:stretch/>
        </p:blipFill>
        <p:spPr>
          <a:xfrm>
            <a:off x="7371615" y="1420784"/>
            <a:ext cx="4276710" cy="5437217"/>
          </a:xfrm>
          <a:prstGeom prst="rect">
            <a:avLst/>
          </a:prstGeom>
          <a:noFill/>
          <a:ln>
            <a:noFill/>
          </a:ln>
        </p:spPr>
      </p:pic>
      <p:sp>
        <p:nvSpPr>
          <p:cNvPr id="82" name="Google Shape;82;p13"/>
          <p:cNvSpPr/>
          <p:nvPr/>
        </p:nvSpPr>
        <p:spPr>
          <a:xfrm>
            <a:off x="0" y="0"/>
            <a:ext cx="12184765" cy="609238"/>
          </a:xfrm>
          <a:prstGeom prst="rect">
            <a:avLst/>
          </a:prstGeom>
          <a:solidFill>
            <a:srgbClr val="FBB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13" descr="logo EdV corner.png"/>
          <p:cNvPicPr preferRelativeResize="0"/>
          <p:nvPr/>
        </p:nvPicPr>
        <p:blipFill rotWithShape="1">
          <a:blip r:embed="rId4">
            <a:alphaModFix/>
          </a:blip>
          <a:srcRect/>
          <a:stretch/>
        </p:blipFill>
        <p:spPr>
          <a:xfrm>
            <a:off x="0" y="-20539"/>
            <a:ext cx="1896171" cy="1343351"/>
          </a:xfrm>
          <a:prstGeom prst="rect">
            <a:avLst/>
          </a:prstGeom>
          <a:noFill/>
          <a:ln>
            <a:noFill/>
          </a:ln>
        </p:spPr>
      </p:pic>
      <p:sp>
        <p:nvSpPr>
          <p:cNvPr id="84" name="Google Shape;84;p13"/>
          <p:cNvSpPr txBox="1">
            <a:spLocks noGrp="1"/>
          </p:cNvSpPr>
          <p:nvPr>
            <p:ph type="body" idx="1"/>
          </p:nvPr>
        </p:nvSpPr>
        <p:spPr>
          <a:xfrm>
            <a:off x="739139" y="2036386"/>
            <a:ext cx="7216775" cy="445164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Calibri"/>
              <a:buAutoNum type="arabicPeriod"/>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body" idx="2"/>
          </p:nvPr>
        </p:nvSpPr>
        <p:spPr>
          <a:xfrm>
            <a:off x="739139" y="1375207"/>
            <a:ext cx="7216775" cy="66117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600"/>
              <a:buFont typeface="Arial"/>
              <a:buNone/>
              <a:defRPr sz="3600" b="1"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dt" idx="10"/>
          </p:nvPr>
        </p:nvSpPr>
        <p:spPr>
          <a:xfrm>
            <a:off x="0" y="649287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9399790" y="6488028"/>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dt" idx="10"/>
          </p:nvPr>
        </p:nvSpPr>
        <p:spPr>
          <a:xfrm>
            <a:off x="0" y="617696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1"/>
          <p:cNvSpPr txBox="1">
            <a:spLocks noGrp="1"/>
          </p:cNvSpPr>
          <p:nvPr>
            <p:ph type="sldNum" idx="12"/>
          </p:nvPr>
        </p:nvSpPr>
        <p:spPr>
          <a:xfrm>
            <a:off x="9344695" y="6234627"/>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body" idx="1"/>
          </p:nvPr>
        </p:nvSpPr>
        <p:spPr>
          <a:xfrm>
            <a:off x="593500" y="4699448"/>
            <a:ext cx="8692500" cy="569400"/>
          </a:xfrm>
          <a:prstGeom prst="rect">
            <a:avLst/>
          </a:prstGeom>
          <a:noFill/>
          <a:ln>
            <a:noFill/>
          </a:ln>
        </p:spPr>
        <p:txBody>
          <a:bodyPr spcFirstLastPara="1" wrap="square" lIns="0" tIns="45700" rIns="91425" bIns="45700" anchor="t" anchorCtr="0">
            <a:noAutofit/>
          </a:bodyPr>
          <a:lstStyle/>
          <a:p>
            <a:pPr marL="0" lvl="0" indent="0" algn="ctr" rtl="0">
              <a:lnSpc>
                <a:spcPct val="90000"/>
              </a:lnSpc>
              <a:spcBef>
                <a:spcPts val="0"/>
              </a:spcBef>
              <a:spcAft>
                <a:spcPts val="0"/>
              </a:spcAft>
              <a:buClr>
                <a:schemeClr val="dk1"/>
              </a:buClr>
              <a:buSzPts val="3600"/>
              <a:buFont typeface="Arial"/>
              <a:buNone/>
            </a:pPr>
            <a:r>
              <a:rPr lang="fr-FR" sz="3600">
                <a:solidFill>
                  <a:srgbClr val="3C78D8"/>
                </a:solidFill>
              </a:rPr>
              <a:t>EAU </a:t>
            </a:r>
            <a:r>
              <a:rPr lang="fr-FR" sz="3600"/>
              <a:t>et </a:t>
            </a:r>
            <a:r>
              <a:rPr lang="fr-FR" sz="3600">
                <a:solidFill>
                  <a:srgbClr val="38761D"/>
                </a:solidFill>
              </a:rPr>
              <a:t>ASSAINISSEMENT</a:t>
            </a:r>
            <a:endParaRPr sz="3600">
              <a:solidFill>
                <a:srgbClr val="38761D"/>
              </a:solidFill>
            </a:endParaRPr>
          </a:p>
        </p:txBody>
      </p:sp>
      <p:sp>
        <p:nvSpPr>
          <p:cNvPr id="111" name="Google Shape;111;p1"/>
          <p:cNvSpPr txBox="1">
            <a:spLocks noGrp="1"/>
          </p:cNvSpPr>
          <p:nvPr>
            <p:ph type="title"/>
          </p:nvPr>
        </p:nvSpPr>
        <p:spPr>
          <a:xfrm>
            <a:off x="1312400" y="2429325"/>
            <a:ext cx="7558500" cy="2060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6000"/>
              <a:buFont typeface="Trebuchet MS"/>
              <a:buNone/>
            </a:pPr>
            <a:r>
              <a:rPr lang="fr-FR" sz="4400"/>
              <a:t>Rapport Annuel sur le Prix et la Qualité du Service 2021</a:t>
            </a:r>
            <a:r>
              <a:rPr lang="fr-FR" sz="4800" u="sng"/>
              <a:t> </a:t>
            </a:r>
            <a:endParaRPr sz="4800" u="sng"/>
          </a:p>
        </p:txBody>
      </p:sp>
      <p:sp>
        <p:nvSpPr>
          <p:cNvPr id="112" name="Google Shape;112;p1"/>
          <p:cNvSpPr txBox="1"/>
          <p:nvPr/>
        </p:nvSpPr>
        <p:spPr>
          <a:xfrm>
            <a:off x="1115025" y="5585100"/>
            <a:ext cx="628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Arial"/>
                <a:ea typeface="Arial"/>
                <a:cs typeface="Arial"/>
                <a:sym typeface="Arial"/>
              </a:rPr>
              <a:t>                </a:t>
            </a:r>
            <a:r>
              <a:rPr lang="fr-FR" sz="1800" b="1" i="0" u="none" strike="noStrike" cap="none">
                <a:solidFill>
                  <a:srgbClr val="000000"/>
                </a:solidFill>
                <a:latin typeface="Arial"/>
                <a:ea typeface="Arial"/>
                <a:cs typeface="Arial"/>
                <a:sym typeface="Arial"/>
              </a:rPr>
              <a:t>        </a:t>
            </a:r>
            <a:endParaRPr sz="2000" b="1" i="0" u="none" strike="noStrike" cap="none">
              <a:solidFill>
                <a:srgbClr val="000000"/>
              </a:solidFill>
              <a:latin typeface="Trebuchet MS"/>
              <a:ea typeface="Trebuchet MS"/>
              <a:cs typeface="Trebuchet MS"/>
              <a:sym typeface="Trebuchet MS"/>
            </a:endParaRPr>
          </a:p>
        </p:txBody>
      </p:sp>
      <p:sp>
        <p:nvSpPr>
          <p:cNvPr id="113" name="Google Shape;113;p1"/>
          <p:cNvSpPr txBox="1"/>
          <p:nvPr/>
        </p:nvSpPr>
        <p:spPr>
          <a:xfrm>
            <a:off x="9492650" y="5150900"/>
            <a:ext cx="2545800" cy="8496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lt1"/>
              </a:buClr>
              <a:buSzPts val="6000"/>
              <a:buFont typeface="Trebuchet MS"/>
              <a:buNone/>
            </a:pPr>
            <a:r>
              <a:rPr lang="fr-FR" sz="4800" b="1" i="0" u="none" strike="noStrike" cap="none">
                <a:solidFill>
                  <a:schemeClr val="lt1"/>
                </a:solidFill>
                <a:latin typeface="Trebuchet MS"/>
                <a:ea typeface="Trebuchet MS"/>
                <a:cs typeface="Trebuchet MS"/>
                <a:sym typeface="Trebuchet MS"/>
              </a:rPr>
              <a:t>*RPQS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fe125d1b4f_0_10"/>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500"/>
              <a:buNone/>
            </a:pPr>
            <a:r>
              <a:rPr lang="fr-FR"/>
              <a:t> PÉRIMÈTRE EAU </a:t>
            </a:r>
            <a:endParaRPr/>
          </a:p>
        </p:txBody>
      </p:sp>
      <p:graphicFrame>
        <p:nvGraphicFramePr>
          <p:cNvPr id="202" name="Google Shape;202;gfe125d1b4f_0_10"/>
          <p:cNvGraphicFramePr/>
          <p:nvPr/>
        </p:nvGraphicFramePr>
        <p:xfrm>
          <a:off x="9171925" y="1437450"/>
          <a:ext cx="3000000" cy="3000000"/>
        </p:xfrm>
        <a:graphic>
          <a:graphicData uri="http://schemas.openxmlformats.org/drawingml/2006/table">
            <a:tbl>
              <a:tblPr>
                <a:noFill/>
                <a:tableStyleId>{893750B8-0203-4307-A6BC-F5C68A099308}</a:tableStyleId>
              </a:tblPr>
              <a:tblGrid>
                <a:gridCol w="647925">
                  <a:extLst>
                    <a:ext uri="{9D8B030D-6E8A-4147-A177-3AD203B41FA5}">
                      <a16:colId xmlns:a16="http://schemas.microsoft.com/office/drawing/2014/main" val="20000"/>
                    </a:ext>
                  </a:extLst>
                </a:gridCol>
                <a:gridCol w="647925">
                  <a:extLst>
                    <a:ext uri="{9D8B030D-6E8A-4147-A177-3AD203B41FA5}">
                      <a16:colId xmlns:a16="http://schemas.microsoft.com/office/drawing/2014/main" val="20001"/>
                    </a:ext>
                  </a:extLst>
                </a:gridCol>
                <a:gridCol w="714450">
                  <a:extLst>
                    <a:ext uri="{9D8B030D-6E8A-4147-A177-3AD203B41FA5}">
                      <a16:colId xmlns:a16="http://schemas.microsoft.com/office/drawing/2014/main" val="20002"/>
                    </a:ext>
                  </a:extLst>
                </a:gridCol>
                <a:gridCol w="606250">
                  <a:extLst>
                    <a:ext uri="{9D8B030D-6E8A-4147-A177-3AD203B41FA5}">
                      <a16:colId xmlns:a16="http://schemas.microsoft.com/office/drawing/2014/main" val="20003"/>
                    </a:ext>
                  </a:extLst>
                </a:gridCol>
              </a:tblGrid>
              <a:tr h="609575">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2018</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FF990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rPr>
                        <a:t>2019</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FF990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rPr>
                        <a:t>2020</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FF9900"/>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rPr>
                        <a:t>2021</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FF9900"/>
                    </a:solidFill>
                  </a:tcPr>
                </a:tc>
                <a:extLst>
                  <a:ext uri="{0D108BD9-81ED-4DB2-BD59-A6C34878D82A}">
                    <a16:rowId xmlns:a16="http://schemas.microsoft.com/office/drawing/2014/main" val="10000"/>
                  </a:ext>
                </a:extLst>
              </a:tr>
              <a:tr h="701000">
                <a:tc>
                  <a:txBody>
                    <a:bodyPr/>
                    <a:lstStyle/>
                    <a:p>
                      <a:pPr marL="0" marR="0" lvl="0" indent="0" algn="ctr" rtl="0">
                        <a:lnSpc>
                          <a:spcPct val="100000"/>
                        </a:lnSpc>
                        <a:spcBef>
                          <a:spcPts val="0"/>
                        </a:spcBef>
                        <a:spcAft>
                          <a:spcPts val="0"/>
                        </a:spcAft>
                        <a:buClr>
                          <a:schemeClr val="dk1"/>
                        </a:buClr>
                        <a:buSzPts val="800"/>
                        <a:buFont typeface="Arial"/>
                        <a:buNone/>
                      </a:pPr>
                      <a:endParaRPr sz="600" u="none" strike="noStrike" cap="none">
                        <a:solidFill>
                          <a:schemeClr val="dk1"/>
                        </a:solidFill>
                      </a:endParaRPr>
                    </a:p>
                    <a:p>
                      <a:pPr marL="0" marR="0" lvl="0" indent="0" algn="ctr" rtl="0">
                        <a:lnSpc>
                          <a:spcPct val="100000"/>
                        </a:lnSpc>
                        <a:spcBef>
                          <a:spcPts val="0"/>
                        </a:spcBef>
                        <a:spcAft>
                          <a:spcPts val="0"/>
                        </a:spcAft>
                        <a:buClr>
                          <a:schemeClr val="dk1"/>
                        </a:buClr>
                        <a:buSzPts val="1600"/>
                        <a:buFont typeface="Arial"/>
                        <a:buNone/>
                      </a:pPr>
                      <a:r>
                        <a:rPr lang="fr-FR" sz="1400" u="none" strike="noStrike" cap="none">
                          <a:solidFill>
                            <a:schemeClr val="dk1"/>
                          </a:solidFill>
                        </a:rPr>
                        <a:t>109</a:t>
                      </a: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FCE5CD"/>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600" u="none" strike="noStrike" cap="none"/>
                    </a:p>
                    <a:p>
                      <a:pPr marL="0" marR="0" lvl="0" indent="0" algn="ctr" rtl="0">
                        <a:lnSpc>
                          <a:spcPct val="100000"/>
                        </a:lnSpc>
                        <a:spcBef>
                          <a:spcPts val="0"/>
                        </a:spcBef>
                        <a:spcAft>
                          <a:spcPts val="0"/>
                        </a:spcAft>
                        <a:buClr>
                          <a:srgbClr val="000000"/>
                        </a:buClr>
                        <a:buSzPts val="1600"/>
                        <a:buFont typeface="Arial"/>
                        <a:buNone/>
                      </a:pPr>
                      <a:r>
                        <a:rPr lang="fr-FR" sz="1400" u="none" strike="noStrike" cap="none"/>
                        <a:t>109</a:t>
                      </a:r>
                      <a:endParaRPr sz="1400" u="none" strike="noStrike" cap="none"/>
                    </a:p>
                    <a:p>
                      <a:pPr marL="0" marR="0" lvl="0" indent="0" algn="ctr" rtl="0">
                        <a:lnSpc>
                          <a:spcPct val="100000"/>
                        </a:lnSpc>
                        <a:spcBef>
                          <a:spcPts val="0"/>
                        </a:spcBef>
                        <a:spcAft>
                          <a:spcPts val="0"/>
                        </a:spcAft>
                        <a:buClr>
                          <a:srgbClr val="000000"/>
                        </a:buClr>
                        <a:buSzPts val="1600"/>
                        <a:buFont typeface="Arial"/>
                        <a:buNone/>
                      </a:pPr>
                      <a:endParaRPr sz="14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FCE5CD"/>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600" u="none" strike="noStrike" cap="none"/>
                    </a:p>
                    <a:p>
                      <a:pPr marL="0" marR="0" lvl="0" indent="0" algn="ctr" rtl="0">
                        <a:lnSpc>
                          <a:spcPct val="100000"/>
                        </a:lnSpc>
                        <a:spcBef>
                          <a:spcPts val="0"/>
                        </a:spcBef>
                        <a:spcAft>
                          <a:spcPts val="0"/>
                        </a:spcAft>
                        <a:buClr>
                          <a:srgbClr val="000000"/>
                        </a:buClr>
                        <a:buSzPts val="1600"/>
                        <a:buFont typeface="Arial"/>
                        <a:buNone/>
                      </a:pPr>
                      <a:r>
                        <a:rPr lang="fr-FR" sz="1400" u="none" strike="noStrike" cap="none"/>
                        <a:t>112</a:t>
                      </a:r>
                      <a:endParaRPr sz="1400" u="none" strike="noStrike" cap="none"/>
                    </a:p>
                    <a:p>
                      <a:pPr marL="0" marR="0" lvl="0" indent="0" algn="ctr" rtl="0">
                        <a:lnSpc>
                          <a:spcPct val="100000"/>
                        </a:lnSpc>
                        <a:spcBef>
                          <a:spcPts val="0"/>
                        </a:spcBef>
                        <a:spcAft>
                          <a:spcPts val="0"/>
                        </a:spcAft>
                        <a:buClr>
                          <a:srgbClr val="000000"/>
                        </a:buClr>
                        <a:buSzPts val="1600"/>
                        <a:buFont typeface="Arial"/>
                        <a:buNone/>
                      </a:pPr>
                      <a:endParaRPr sz="14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FCE5CD"/>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6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400" b="1" i="1" u="none" strike="noStrike" cap="none"/>
                        <a:t>114</a:t>
                      </a:r>
                      <a:endParaRPr sz="14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bl>
          </a:graphicData>
        </a:graphic>
      </p:graphicFrame>
      <p:sp>
        <p:nvSpPr>
          <p:cNvPr id="203" name="Google Shape;203;gfe125d1b4f_0_10"/>
          <p:cNvSpPr txBox="1"/>
          <p:nvPr/>
        </p:nvSpPr>
        <p:spPr>
          <a:xfrm>
            <a:off x="8778575" y="1037250"/>
            <a:ext cx="3009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Trebuchet MS"/>
                <a:ea typeface="Trebuchet MS"/>
                <a:cs typeface="Trebuchet MS"/>
                <a:sym typeface="Trebuchet MS"/>
              </a:rPr>
              <a:t>Consommation par abonné par an </a:t>
            </a:r>
            <a:endParaRPr sz="1400" b="1" i="0" u="none" strike="noStrike" cap="none">
              <a:solidFill>
                <a:srgbClr val="000000"/>
              </a:solidFill>
              <a:latin typeface="Trebuchet MS"/>
              <a:ea typeface="Trebuchet MS"/>
              <a:cs typeface="Trebuchet MS"/>
              <a:sym typeface="Trebuchet MS"/>
            </a:endParaRPr>
          </a:p>
        </p:txBody>
      </p:sp>
      <p:pic>
        <p:nvPicPr>
          <p:cNvPr id="204" name="Google Shape;204;gfe125d1b4f_0_10"/>
          <p:cNvPicPr preferRelativeResize="0"/>
          <p:nvPr/>
        </p:nvPicPr>
        <p:blipFill rotWithShape="1">
          <a:blip r:embed="rId3">
            <a:alphaModFix/>
          </a:blip>
          <a:srcRect/>
          <a:stretch/>
        </p:blipFill>
        <p:spPr>
          <a:xfrm>
            <a:off x="10162318" y="483150"/>
            <a:ext cx="635757" cy="554100"/>
          </a:xfrm>
          <a:prstGeom prst="rect">
            <a:avLst/>
          </a:prstGeom>
          <a:noFill/>
          <a:ln>
            <a:noFill/>
          </a:ln>
        </p:spPr>
      </p:pic>
      <p:graphicFrame>
        <p:nvGraphicFramePr>
          <p:cNvPr id="205" name="Google Shape;205;gfe125d1b4f_0_10"/>
          <p:cNvGraphicFramePr/>
          <p:nvPr/>
        </p:nvGraphicFramePr>
        <p:xfrm>
          <a:off x="1256775" y="1345775"/>
          <a:ext cx="3000000" cy="3000000"/>
        </p:xfrm>
        <a:graphic>
          <a:graphicData uri="http://schemas.openxmlformats.org/drawingml/2006/table">
            <a:tbl>
              <a:tblPr>
                <a:noFill/>
                <a:tableStyleId>{893750B8-0203-4307-A6BC-F5C68A099308}</a:tableStyleId>
              </a:tblPr>
              <a:tblGrid>
                <a:gridCol w="1642150">
                  <a:extLst>
                    <a:ext uri="{9D8B030D-6E8A-4147-A177-3AD203B41FA5}">
                      <a16:colId xmlns:a16="http://schemas.microsoft.com/office/drawing/2014/main" val="20000"/>
                    </a:ext>
                  </a:extLst>
                </a:gridCol>
                <a:gridCol w="1341075">
                  <a:extLst>
                    <a:ext uri="{9D8B030D-6E8A-4147-A177-3AD203B41FA5}">
                      <a16:colId xmlns:a16="http://schemas.microsoft.com/office/drawing/2014/main" val="20001"/>
                    </a:ext>
                  </a:extLst>
                </a:gridCol>
                <a:gridCol w="1289300">
                  <a:extLst>
                    <a:ext uri="{9D8B030D-6E8A-4147-A177-3AD203B41FA5}">
                      <a16:colId xmlns:a16="http://schemas.microsoft.com/office/drawing/2014/main" val="20002"/>
                    </a:ext>
                  </a:extLst>
                </a:gridCol>
                <a:gridCol w="1282650">
                  <a:extLst>
                    <a:ext uri="{9D8B030D-6E8A-4147-A177-3AD203B41FA5}">
                      <a16:colId xmlns:a16="http://schemas.microsoft.com/office/drawing/2014/main" val="20003"/>
                    </a:ext>
                  </a:extLst>
                </a:gridCol>
                <a:gridCol w="1268225">
                  <a:extLst>
                    <a:ext uri="{9D8B030D-6E8A-4147-A177-3AD203B41FA5}">
                      <a16:colId xmlns:a16="http://schemas.microsoft.com/office/drawing/2014/main" val="20004"/>
                    </a:ext>
                  </a:extLst>
                </a:gridCol>
              </a:tblGrid>
              <a:tr h="473175">
                <a:tc>
                  <a:txBody>
                    <a:bodyPr/>
                    <a:lstStyle/>
                    <a:p>
                      <a:pPr marL="0" marR="0" lvl="0" indent="0" algn="ctr" rtl="0">
                        <a:lnSpc>
                          <a:spcPct val="100000"/>
                        </a:lnSpc>
                        <a:spcBef>
                          <a:spcPts val="0"/>
                        </a:spcBef>
                        <a:spcAft>
                          <a:spcPts val="0"/>
                        </a:spcAft>
                        <a:buClr>
                          <a:srgbClr val="000000"/>
                        </a:buClr>
                        <a:buSzPts val="1600"/>
                        <a:buFont typeface="Arial"/>
                        <a:buNone/>
                      </a:pP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latin typeface="Trebuchet MS"/>
                          <a:ea typeface="Trebuchet MS"/>
                          <a:cs typeface="Trebuchet MS"/>
                          <a:sym typeface="Trebuchet MS"/>
                        </a:rPr>
                        <a:t>2018</a:t>
                      </a: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latin typeface="Trebuchet MS"/>
                          <a:ea typeface="Trebuchet MS"/>
                          <a:cs typeface="Trebuchet MS"/>
                          <a:sym typeface="Trebuchet MS"/>
                        </a:rPr>
                        <a:t>2019</a:t>
                      </a: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latin typeface="Trebuchet MS"/>
                          <a:ea typeface="Trebuchet MS"/>
                          <a:cs typeface="Trebuchet MS"/>
                          <a:sym typeface="Trebuchet MS"/>
                        </a:rPr>
                        <a:t>2020</a:t>
                      </a: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latin typeface="Trebuchet MS"/>
                          <a:ea typeface="Trebuchet MS"/>
                          <a:cs typeface="Trebuchet MS"/>
                          <a:sym typeface="Trebuchet MS"/>
                        </a:rPr>
                        <a:t>2021</a:t>
                      </a: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717025">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Volumes introduits</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20 783 510</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21 800 081</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22 499 346</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b="1" u="none" strike="noStrike" cap="none">
                          <a:latin typeface="Trebuchet MS"/>
                          <a:ea typeface="Trebuchet MS"/>
                          <a:cs typeface="Trebuchet MS"/>
                          <a:sym typeface="Trebuchet MS"/>
                        </a:rPr>
                        <a:t>22 730 268</a:t>
                      </a:r>
                      <a:endParaRPr sz="1400" b="1"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extLst>
                  <a:ext uri="{0D108BD9-81ED-4DB2-BD59-A6C34878D82A}">
                    <a16:rowId xmlns:a16="http://schemas.microsoft.com/office/drawing/2014/main" val="10001"/>
                  </a:ext>
                </a:extLst>
              </a:tr>
              <a:tr h="914375">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Volumes eaux de service et sans comptage</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98 495</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115 592</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198 270</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b="1" u="none" strike="noStrike" cap="none">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600"/>
                        <a:buFont typeface="Arial"/>
                        <a:buNone/>
                      </a:pPr>
                      <a:r>
                        <a:rPr lang="fr-FR" sz="1400" b="1" u="none" strike="noStrike" cap="none">
                          <a:latin typeface="Trebuchet MS"/>
                          <a:ea typeface="Trebuchet MS"/>
                          <a:cs typeface="Trebuchet MS"/>
                          <a:sym typeface="Trebuchet MS"/>
                        </a:rPr>
                        <a:t>124 164</a:t>
                      </a:r>
                      <a:endParaRPr sz="1400" b="1"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463300">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Volumes vendus</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16 822 183</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17 202 511</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17 989 700</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latin typeface="Trebuchet MS"/>
                          <a:ea typeface="Trebuchet MS"/>
                          <a:cs typeface="Trebuchet MS"/>
                          <a:sym typeface="Trebuchet MS"/>
                        </a:rPr>
                        <a:t>18 700 832</a:t>
                      </a:r>
                      <a:endParaRPr sz="1400" b="1"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tcPr>
                </a:tc>
                <a:extLst>
                  <a:ext uri="{0D108BD9-81ED-4DB2-BD59-A6C34878D82A}">
                    <a16:rowId xmlns:a16="http://schemas.microsoft.com/office/drawing/2014/main" val="10003"/>
                  </a:ext>
                </a:extLst>
              </a:tr>
              <a:tr h="463300">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latin typeface="Trebuchet MS"/>
                          <a:ea typeface="Trebuchet MS"/>
                          <a:cs typeface="Trebuchet MS"/>
                          <a:sym typeface="Trebuchet MS"/>
                        </a:rPr>
                        <a:t>Rendement</a:t>
                      </a:r>
                      <a:endParaRPr sz="1400" b="1"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80,56</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79,44</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u="none" strike="noStrike" cap="none">
                          <a:latin typeface="Trebuchet MS"/>
                          <a:ea typeface="Trebuchet MS"/>
                          <a:cs typeface="Trebuchet MS"/>
                          <a:sym typeface="Trebuchet MS"/>
                        </a:rPr>
                        <a:t>80,84</a:t>
                      </a:r>
                      <a:endParaRPr sz="1400"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latin typeface="Trebuchet MS"/>
                          <a:ea typeface="Trebuchet MS"/>
                          <a:cs typeface="Trebuchet MS"/>
                          <a:sym typeface="Trebuchet MS"/>
                        </a:rPr>
                        <a:t>82,82</a:t>
                      </a:r>
                      <a:endParaRPr sz="1400" b="1" u="none" strike="noStrike" cap="none">
                        <a:latin typeface="Trebuchet MS"/>
                        <a:ea typeface="Trebuchet MS"/>
                        <a:cs typeface="Trebuchet MS"/>
                        <a:sym typeface="Trebuchet MS"/>
                      </a:endParaRPr>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bl>
          </a:graphicData>
        </a:graphic>
      </p:graphicFrame>
      <p:sp>
        <p:nvSpPr>
          <p:cNvPr id="206" name="Google Shape;206;gfe125d1b4f_0_10"/>
          <p:cNvSpPr txBox="1"/>
          <p:nvPr/>
        </p:nvSpPr>
        <p:spPr>
          <a:xfrm>
            <a:off x="1148675" y="4755425"/>
            <a:ext cx="9740400" cy="10065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  </a:t>
            </a:r>
            <a:r>
              <a:rPr lang="fr-FR" sz="1600" b="1" i="0" u="none" strike="noStrike" cap="none">
                <a:solidFill>
                  <a:schemeClr val="dk1"/>
                </a:solidFill>
                <a:latin typeface="Trebuchet MS"/>
                <a:ea typeface="Trebuchet MS"/>
                <a:cs typeface="Trebuchet MS"/>
                <a:sym typeface="Trebuchet MS"/>
              </a:rPr>
              <a:t>Rendement de réseau : </a:t>
            </a:r>
            <a:r>
              <a:rPr lang="fr-FR" sz="1600" b="0" i="0" u="none" strike="noStrike" cap="none">
                <a:solidFill>
                  <a:schemeClr val="dk1"/>
                </a:solidFill>
                <a:latin typeface="Trebuchet MS"/>
                <a:ea typeface="Trebuchet MS"/>
                <a:cs typeface="Trebuchet MS"/>
                <a:sym typeface="Trebuchet MS"/>
              </a:rPr>
              <a:t>C’est le rapport entre le </a:t>
            </a:r>
            <a:r>
              <a:rPr lang="fr-FR" sz="1600" b="1" i="0" u="none" strike="noStrike" cap="none">
                <a:solidFill>
                  <a:schemeClr val="dk1"/>
                </a:solidFill>
                <a:latin typeface="Trebuchet MS"/>
                <a:ea typeface="Trebuchet MS"/>
                <a:cs typeface="Trebuchet MS"/>
                <a:sym typeface="Trebuchet MS"/>
              </a:rPr>
              <a:t>volume d’eau consommé </a:t>
            </a:r>
            <a:r>
              <a:rPr lang="fr-FR" sz="1600" b="0" i="0" u="none" strike="noStrike" cap="none">
                <a:solidFill>
                  <a:schemeClr val="dk1"/>
                </a:solidFill>
                <a:latin typeface="Trebuchet MS"/>
                <a:ea typeface="Trebuchet MS"/>
                <a:cs typeface="Trebuchet MS"/>
                <a:sym typeface="Trebuchet MS"/>
              </a:rPr>
              <a:t>par les usagers (particuliers, industriels) et le service (pour la gestion du dispositif d’eau potable) et le </a:t>
            </a:r>
            <a:r>
              <a:rPr lang="fr-FR" sz="1600" b="1" i="0" u="none" strike="noStrike" cap="none">
                <a:solidFill>
                  <a:schemeClr val="dk1"/>
                </a:solidFill>
                <a:latin typeface="Trebuchet MS"/>
                <a:ea typeface="Trebuchet MS"/>
                <a:cs typeface="Trebuchet MS"/>
                <a:sym typeface="Trebuchet MS"/>
              </a:rPr>
              <a:t>volume d’eau potable introduit </a:t>
            </a:r>
            <a:r>
              <a:rPr lang="fr-FR" sz="1600" b="0" i="0" u="none" strike="noStrike" cap="none">
                <a:solidFill>
                  <a:schemeClr val="dk1"/>
                </a:solidFill>
                <a:latin typeface="Trebuchet MS"/>
                <a:ea typeface="Trebuchet MS"/>
                <a:cs typeface="Trebuchet MS"/>
                <a:sym typeface="Trebuchet MS"/>
              </a:rPr>
              <a:t>dans le réseau de distribution. </a:t>
            </a:r>
            <a:endParaRPr sz="1600" b="0" i="0" u="none" strike="noStrike" cap="none">
              <a:solidFill>
                <a:schemeClr val="dk1"/>
              </a:solidFill>
              <a:latin typeface="Trebuchet MS"/>
              <a:ea typeface="Trebuchet MS"/>
              <a:cs typeface="Trebuchet MS"/>
              <a:sym typeface="Trebuchet MS"/>
            </a:endParaRPr>
          </a:p>
        </p:txBody>
      </p:sp>
      <p:sp>
        <p:nvSpPr>
          <p:cNvPr id="207" name="Google Shape;207;gfe125d1b4f_0_10"/>
          <p:cNvSpPr txBox="1"/>
          <p:nvPr/>
        </p:nvSpPr>
        <p:spPr>
          <a:xfrm>
            <a:off x="9491550" y="3300000"/>
            <a:ext cx="1741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ilp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08" name="Google Shape;208;gfe125d1b4f_0_10"/>
          <p:cNvGraphicFramePr/>
          <p:nvPr/>
        </p:nvGraphicFramePr>
        <p:xfrm>
          <a:off x="9171925" y="3334885"/>
          <a:ext cx="3000000" cy="3000000"/>
        </p:xfrm>
        <a:graphic>
          <a:graphicData uri="http://schemas.openxmlformats.org/drawingml/2006/table">
            <a:tbl>
              <a:tblPr>
                <a:noFill/>
                <a:tableStyleId>{893750B8-0203-4307-A6BC-F5C68A099308}</a:tableStyleId>
              </a:tblPr>
              <a:tblGrid>
                <a:gridCol w="647925">
                  <a:extLst>
                    <a:ext uri="{9D8B030D-6E8A-4147-A177-3AD203B41FA5}">
                      <a16:colId xmlns:a16="http://schemas.microsoft.com/office/drawing/2014/main" val="20000"/>
                    </a:ext>
                  </a:extLst>
                </a:gridCol>
                <a:gridCol w="647925">
                  <a:extLst>
                    <a:ext uri="{9D8B030D-6E8A-4147-A177-3AD203B41FA5}">
                      <a16:colId xmlns:a16="http://schemas.microsoft.com/office/drawing/2014/main" val="20001"/>
                    </a:ext>
                  </a:extLst>
                </a:gridCol>
                <a:gridCol w="714450">
                  <a:extLst>
                    <a:ext uri="{9D8B030D-6E8A-4147-A177-3AD203B41FA5}">
                      <a16:colId xmlns:a16="http://schemas.microsoft.com/office/drawing/2014/main" val="20002"/>
                    </a:ext>
                  </a:extLst>
                </a:gridCol>
                <a:gridCol w="606250">
                  <a:extLst>
                    <a:ext uri="{9D8B030D-6E8A-4147-A177-3AD203B41FA5}">
                      <a16:colId xmlns:a16="http://schemas.microsoft.com/office/drawing/2014/main" val="20003"/>
                    </a:ext>
                  </a:extLst>
                </a:gridCol>
              </a:tblGrid>
              <a:tr h="587075">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2018</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rPr>
                        <a:t>2019</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rPr>
                        <a:t>2020</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400" b="1" u="none" strike="noStrike" cap="none">
                          <a:solidFill>
                            <a:srgbClr val="FFFFFF"/>
                          </a:solidFill>
                        </a:rPr>
                        <a:t>2021</a:t>
                      </a:r>
                      <a:endParaRPr sz="14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675125">
                <a:tc>
                  <a:txBody>
                    <a:bodyPr/>
                    <a:lstStyle/>
                    <a:p>
                      <a:pPr marL="0" marR="0" lvl="0" indent="0" algn="ctr" rtl="0">
                        <a:lnSpc>
                          <a:spcPct val="100000"/>
                        </a:lnSpc>
                        <a:spcBef>
                          <a:spcPts val="0"/>
                        </a:spcBef>
                        <a:spcAft>
                          <a:spcPts val="0"/>
                        </a:spcAft>
                        <a:buClr>
                          <a:srgbClr val="000000"/>
                        </a:buClr>
                        <a:buSzPts val="600"/>
                        <a:buFont typeface="Arial"/>
                        <a:buNone/>
                      </a:pPr>
                      <a:endParaRPr sz="6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fr-FR" sz="1400" u="none" strike="noStrike" cap="none">
                          <a:solidFill>
                            <a:schemeClr val="dk1"/>
                          </a:solidFill>
                        </a:rPr>
                        <a:t>1.12</a:t>
                      </a: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600" u="none" strike="noStrike" cap="none"/>
                    </a:p>
                    <a:p>
                      <a:pPr marL="0" marR="0" lvl="0" indent="0" algn="ctr" rtl="0">
                        <a:lnSpc>
                          <a:spcPct val="100000"/>
                        </a:lnSpc>
                        <a:spcBef>
                          <a:spcPts val="0"/>
                        </a:spcBef>
                        <a:spcAft>
                          <a:spcPts val="0"/>
                        </a:spcAft>
                        <a:buClr>
                          <a:srgbClr val="000000"/>
                        </a:buClr>
                        <a:buSzPts val="1600"/>
                        <a:buFont typeface="Arial"/>
                        <a:buNone/>
                      </a:pPr>
                      <a:r>
                        <a:rPr lang="fr-FR" sz="1400" u="none" strike="noStrike" cap="none"/>
                        <a:t>1.29</a:t>
                      </a:r>
                      <a:endParaRPr sz="1400" u="none" strike="noStrike" cap="none"/>
                    </a:p>
                    <a:p>
                      <a:pPr marL="0" marR="0" lvl="0" indent="0" algn="ctr" rtl="0">
                        <a:lnSpc>
                          <a:spcPct val="100000"/>
                        </a:lnSpc>
                        <a:spcBef>
                          <a:spcPts val="0"/>
                        </a:spcBef>
                        <a:spcAft>
                          <a:spcPts val="0"/>
                        </a:spcAft>
                        <a:buClr>
                          <a:srgbClr val="000000"/>
                        </a:buClr>
                        <a:buSzPts val="1600"/>
                        <a:buFont typeface="Arial"/>
                        <a:buNone/>
                      </a:pPr>
                      <a:endParaRPr sz="14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600" u="none" strike="noStrike" cap="none"/>
                    </a:p>
                    <a:p>
                      <a:pPr marL="0" marR="0" lvl="0" indent="0" algn="ctr" rtl="0">
                        <a:lnSpc>
                          <a:spcPct val="100000"/>
                        </a:lnSpc>
                        <a:spcBef>
                          <a:spcPts val="0"/>
                        </a:spcBef>
                        <a:spcAft>
                          <a:spcPts val="0"/>
                        </a:spcAft>
                        <a:buClr>
                          <a:srgbClr val="000000"/>
                        </a:buClr>
                        <a:buSzPts val="1600"/>
                        <a:buFont typeface="Arial"/>
                        <a:buNone/>
                      </a:pPr>
                      <a:r>
                        <a:rPr lang="fr-FR" sz="1400" u="none" strike="noStrike" cap="none"/>
                        <a:t>1.2</a:t>
                      </a:r>
                      <a:endParaRPr sz="1400" u="none" strike="noStrike" cap="none"/>
                    </a:p>
                    <a:p>
                      <a:pPr marL="0" marR="0" lvl="0" indent="0" algn="ctr" rtl="0">
                        <a:lnSpc>
                          <a:spcPct val="100000"/>
                        </a:lnSpc>
                        <a:spcBef>
                          <a:spcPts val="0"/>
                        </a:spcBef>
                        <a:spcAft>
                          <a:spcPts val="0"/>
                        </a:spcAft>
                        <a:buClr>
                          <a:srgbClr val="000000"/>
                        </a:buClr>
                        <a:buSzPts val="1600"/>
                        <a:buFont typeface="Arial"/>
                        <a:buNone/>
                      </a:pPr>
                      <a:endParaRPr sz="14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6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400" b="1" i="1" u="none" strike="noStrike" cap="none"/>
                        <a:t>1.2</a:t>
                      </a:r>
                      <a:endParaRPr sz="14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sp>
        <p:nvSpPr>
          <p:cNvPr id="209" name="Google Shape;209;gfe125d1b4f_0_10"/>
          <p:cNvSpPr txBox="1"/>
          <p:nvPr/>
        </p:nvSpPr>
        <p:spPr>
          <a:xfrm>
            <a:off x="8384400" y="2934675"/>
            <a:ext cx="348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Trebuchet MS"/>
                <a:ea typeface="Trebuchet MS"/>
                <a:cs typeface="Trebuchet MS"/>
                <a:sym typeface="Trebuchet MS"/>
              </a:rPr>
              <a:t>Nbre de m3 perdus/km de réseau/jour </a:t>
            </a:r>
            <a:endParaRPr sz="1400" b="1"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43cd81e0ab_0_2"/>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2600"/>
              <a:t>PÉRIMÈTRE EAU</a:t>
            </a:r>
            <a:endParaRPr/>
          </a:p>
        </p:txBody>
      </p:sp>
      <p:sp>
        <p:nvSpPr>
          <p:cNvPr id="216" name="Google Shape;216;g143cd81e0ab_0_2"/>
          <p:cNvSpPr txBox="1">
            <a:spLocks noGrp="1"/>
          </p:cNvSpPr>
          <p:nvPr>
            <p:ph type="body" idx="1"/>
          </p:nvPr>
        </p:nvSpPr>
        <p:spPr>
          <a:xfrm>
            <a:off x="1142849" y="2178525"/>
            <a:ext cx="4672500" cy="54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000"/>
              <a:buNone/>
            </a:pPr>
            <a:r>
              <a:rPr lang="fr-FR"/>
              <a:t>Rendement Cible </a:t>
            </a:r>
            <a:endParaRPr/>
          </a:p>
        </p:txBody>
      </p:sp>
      <p:sp>
        <p:nvSpPr>
          <p:cNvPr id="217" name="Google Shape;217;g143cd81e0ab_0_2"/>
          <p:cNvSpPr txBox="1">
            <a:spLocks noGrp="1"/>
          </p:cNvSpPr>
          <p:nvPr>
            <p:ph type="body" idx="2"/>
          </p:nvPr>
        </p:nvSpPr>
        <p:spPr>
          <a:xfrm>
            <a:off x="358150" y="2601301"/>
            <a:ext cx="11521500" cy="400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endParaRPr/>
          </a:p>
          <a:p>
            <a:pPr marL="0" lvl="0" indent="0" algn="just" rtl="0">
              <a:lnSpc>
                <a:spcPct val="100000"/>
              </a:lnSpc>
              <a:spcBef>
                <a:spcPts val="500"/>
              </a:spcBef>
              <a:spcAft>
                <a:spcPts val="0"/>
              </a:spcAft>
              <a:buSzPts val="2800"/>
              <a:buNone/>
            </a:pPr>
            <a:r>
              <a:rPr lang="fr-FR" sz="1600" b="1">
                <a:solidFill>
                  <a:srgbClr val="2C2A2A"/>
                </a:solidFill>
                <a:latin typeface="Trebuchet MS"/>
                <a:ea typeface="Trebuchet MS"/>
                <a:cs typeface="Trebuchet MS"/>
                <a:sym typeface="Trebuchet MS"/>
              </a:rPr>
              <a:t>Cependant, en 2021 on peut constater que deux entités ont un rendement inférieur au rendement cible :</a:t>
            </a:r>
            <a:endParaRPr sz="1600" b="1">
              <a:solidFill>
                <a:srgbClr val="2C2A2A"/>
              </a:solidFill>
              <a:latin typeface="Trebuchet MS"/>
              <a:ea typeface="Trebuchet MS"/>
              <a:cs typeface="Trebuchet MS"/>
              <a:sym typeface="Trebuchet MS"/>
            </a:endParaRPr>
          </a:p>
          <a:p>
            <a:pPr marL="457200" lvl="0" indent="-330200" algn="just" rtl="0">
              <a:lnSpc>
                <a:spcPct val="100000"/>
              </a:lnSpc>
              <a:spcBef>
                <a:spcPts val="500"/>
              </a:spcBef>
              <a:spcAft>
                <a:spcPts val="0"/>
              </a:spcAft>
              <a:buClr>
                <a:srgbClr val="2C2A2A"/>
              </a:buClr>
              <a:buSzPts val="1600"/>
              <a:buFont typeface="Trebuchet MS"/>
              <a:buChar char="●"/>
            </a:pPr>
            <a:r>
              <a:rPr lang="fr-FR" sz="1600" b="1">
                <a:solidFill>
                  <a:srgbClr val="2C2A2A"/>
                </a:solidFill>
                <a:latin typeface="Trebuchet MS"/>
                <a:ea typeface="Trebuchet MS"/>
                <a:cs typeface="Trebuchet MS"/>
                <a:sym typeface="Trebuchet MS"/>
              </a:rPr>
              <a:t> CL de Boisse (secteur de l’IsIe Jourdain Availles en Limousine  - 8 communes)</a:t>
            </a:r>
            <a:endParaRPr sz="1600" b="1">
              <a:solidFill>
                <a:srgbClr val="2C2A2A"/>
              </a:solidFill>
              <a:latin typeface="Trebuchet MS"/>
              <a:ea typeface="Trebuchet MS"/>
              <a:cs typeface="Trebuchet MS"/>
              <a:sym typeface="Trebuchet MS"/>
            </a:endParaRPr>
          </a:p>
          <a:p>
            <a:pPr marL="457200" lvl="0" indent="-330200" algn="just" rtl="0">
              <a:lnSpc>
                <a:spcPct val="100000"/>
              </a:lnSpc>
              <a:spcBef>
                <a:spcPts val="0"/>
              </a:spcBef>
              <a:spcAft>
                <a:spcPts val="0"/>
              </a:spcAft>
              <a:buClr>
                <a:srgbClr val="2C2A2A"/>
              </a:buClr>
              <a:buSzPts val="1600"/>
              <a:buFont typeface="Trebuchet MS"/>
              <a:buChar char="●"/>
            </a:pPr>
            <a:r>
              <a:rPr lang="fr-FR" sz="1600" b="1">
                <a:solidFill>
                  <a:srgbClr val="2C2A2A"/>
                </a:solidFill>
                <a:latin typeface="Trebuchet MS"/>
                <a:ea typeface="Trebuchet MS"/>
                <a:cs typeface="Trebuchet MS"/>
                <a:sym typeface="Trebuchet MS"/>
              </a:rPr>
              <a:t> CL de St Savin ( secteur de St Savin, Saint Germain - 5 communes).</a:t>
            </a:r>
            <a:endParaRPr sz="1600" b="1">
              <a:solidFill>
                <a:srgbClr val="2C2A2A"/>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sz="1400">
              <a:latin typeface="Trebuchet MS"/>
              <a:ea typeface="Trebuchet MS"/>
              <a:cs typeface="Trebuchet MS"/>
              <a:sym typeface="Trebuchet MS"/>
            </a:endParaRPr>
          </a:p>
          <a:p>
            <a:pPr marL="0" lvl="0" indent="0" algn="l" rtl="0">
              <a:lnSpc>
                <a:spcPct val="90000"/>
              </a:lnSpc>
              <a:spcBef>
                <a:spcPts val="1000"/>
              </a:spcBef>
              <a:spcAft>
                <a:spcPts val="0"/>
              </a:spcAft>
              <a:buSzPts val="2800"/>
              <a:buNone/>
            </a:pPr>
            <a:endParaRPr/>
          </a:p>
        </p:txBody>
      </p:sp>
      <p:pic>
        <p:nvPicPr>
          <p:cNvPr id="218" name="Google Shape;218;g143cd81e0ab_0_2"/>
          <p:cNvPicPr preferRelativeResize="0"/>
          <p:nvPr/>
        </p:nvPicPr>
        <p:blipFill rotWithShape="1">
          <a:blip r:embed="rId3">
            <a:alphaModFix/>
          </a:blip>
          <a:srcRect/>
          <a:stretch/>
        </p:blipFill>
        <p:spPr>
          <a:xfrm>
            <a:off x="1239050" y="2863300"/>
            <a:ext cx="9058700" cy="1622250"/>
          </a:xfrm>
          <a:prstGeom prst="rect">
            <a:avLst/>
          </a:prstGeom>
          <a:noFill/>
          <a:ln>
            <a:noFill/>
          </a:ln>
        </p:spPr>
      </p:pic>
      <p:pic>
        <p:nvPicPr>
          <p:cNvPr id="219" name="Google Shape;219;g143cd81e0ab_0_2"/>
          <p:cNvPicPr preferRelativeResize="0"/>
          <p:nvPr/>
        </p:nvPicPr>
        <p:blipFill rotWithShape="1">
          <a:blip r:embed="rId4">
            <a:alphaModFix/>
          </a:blip>
          <a:srcRect/>
          <a:stretch/>
        </p:blipFill>
        <p:spPr>
          <a:xfrm>
            <a:off x="8581425" y="725075"/>
            <a:ext cx="2759025" cy="1622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3c2fe3db84_0_95"/>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2600"/>
              <a:t>PÉRIMÈTRE EAU </a:t>
            </a:r>
            <a:endParaRPr/>
          </a:p>
          <a:p>
            <a:pPr marL="0" lvl="0" indent="0" algn="ctr" rtl="0">
              <a:lnSpc>
                <a:spcPct val="100000"/>
              </a:lnSpc>
              <a:spcBef>
                <a:spcPts val="0"/>
              </a:spcBef>
              <a:spcAft>
                <a:spcPts val="0"/>
              </a:spcAft>
              <a:buClr>
                <a:schemeClr val="dk1"/>
              </a:buClr>
              <a:buSzPts val="1100"/>
              <a:buFont typeface="Arial"/>
              <a:buNone/>
            </a:pPr>
            <a:endParaRPr sz="2600">
              <a:latin typeface="Arial"/>
              <a:ea typeface="Arial"/>
              <a:cs typeface="Arial"/>
              <a:sym typeface="Arial"/>
            </a:endParaRPr>
          </a:p>
        </p:txBody>
      </p:sp>
      <p:sp>
        <p:nvSpPr>
          <p:cNvPr id="225" name="Google Shape;225;g13c2fe3db84_0_95"/>
          <p:cNvSpPr txBox="1"/>
          <p:nvPr/>
        </p:nvSpPr>
        <p:spPr>
          <a:xfrm>
            <a:off x="3340725" y="976263"/>
            <a:ext cx="7568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fr-FR" sz="2400" b="1" i="1" u="none" strike="noStrike" cap="none">
                <a:solidFill>
                  <a:schemeClr val="dk1"/>
                </a:solidFill>
                <a:latin typeface="Arial"/>
                <a:ea typeface="Arial"/>
                <a:cs typeface="Arial"/>
                <a:sym typeface="Arial"/>
              </a:rPr>
              <a:t>    </a:t>
            </a:r>
            <a:r>
              <a:rPr lang="fr-FR" sz="2100" b="1" i="0" u="none" strike="noStrike" cap="none">
                <a:solidFill>
                  <a:schemeClr val="dk1"/>
                </a:solidFill>
                <a:latin typeface="Trebuchet MS"/>
                <a:ea typeface="Trebuchet MS"/>
                <a:cs typeface="Trebuchet MS"/>
                <a:sym typeface="Trebuchet MS"/>
              </a:rPr>
              <a:t>Nombre de fuites réseau pour 100 km de réseau</a:t>
            </a:r>
            <a:endParaRPr sz="2100" b="1" i="0" u="none" strike="noStrike" cap="none">
              <a:solidFill>
                <a:schemeClr val="dk1"/>
              </a:solidFill>
              <a:latin typeface="Trebuchet MS"/>
              <a:ea typeface="Trebuchet MS"/>
              <a:cs typeface="Trebuchet MS"/>
              <a:sym typeface="Trebuchet MS"/>
            </a:endParaRPr>
          </a:p>
        </p:txBody>
      </p:sp>
      <p:graphicFrame>
        <p:nvGraphicFramePr>
          <p:cNvPr id="226" name="Google Shape;226;g13c2fe3db84_0_95"/>
          <p:cNvGraphicFramePr/>
          <p:nvPr/>
        </p:nvGraphicFramePr>
        <p:xfrm>
          <a:off x="3705525" y="1641750"/>
          <a:ext cx="3000000" cy="3000000"/>
        </p:xfrm>
        <a:graphic>
          <a:graphicData uri="http://schemas.openxmlformats.org/drawingml/2006/table">
            <a:tbl>
              <a:tblPr>
                <a:noFill/>
                <a:tableStyleId>{893750B8-0203-4307-A6BC-F5C68A099308}</a:tableStyleId>
              </a:tblPr>
              <a:tblGrid>
                <a:gridCol w="1516475">
                  <a:extLst>
                    <a:ext uri="{9D8B030D-6E8A-4147-A177-3AD203B41FA5}">
                      <a16:colId xmlns:a16="http://schemas.microsoft.com/office/drawing/2014/main" val="20000"/>
                    </a:ext>
                  </a:extLst>
                </a:gridCol>
                <a:gridCol w="1463425">
                  <a:extLst>
                    <a:ext uri="{9D8B030D-6E8A-4147-A177-3AD203B41FA5}">
                      <a16:colId xmlns:a16="http://schemas.microsoft.com/office/drawing/2014/main" val="20001"/>
                    </a:ext>
                  </a:extLst>
                </a:gridCol>
                <a:gridCol w="1514175">
                  <a:extLst>
                    <a:ext uri="{9D8B030D-6E8A-4147-A177-3AD203B41FA5}">
                      <a16:colId xmlns:a16="http://schemas.microsoft.com/office/drawing/2014/main" val="20002"/>
                    </a:ext>
                  </a:extLst>
                </a:gridCol>
                <a:gridCol w="1480700">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2018</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67052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9,30</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7,80</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8,46</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8,75</a:t>
                      </a:r>
                      <a:endParaRPr sz="16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sp>
        <p:nvSpPr>
          <p:cNvPr id="227" name="Google Shape;227;g13c2fe3db84_0_95"/>
          <p:cNvSpPr txBox="1"/>
          <p:nvPr/>
        </p:nvSpPr>
        <p:spPr>
          <a:xfrm>
            <a:off x="720325" y="1835375"/>
            <a:ext cx="2358300" cy="1169700"/>
          </a:xfrm>
          <a:prstGeom prst="rect">
            <a:avLst/>
          </a:prstGeom>
          <a:solidFill>
            <a:srgbClr val="FCE5C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En</a:t>
            </a:r>
            <a:r>
              <a:rPr lang="fr-FR" sz="1600" b="1" i="0" u="none" strike="noStrike" cap="none">
                <a:solidFill>
                  <a:srgbClr val="000000"/>
                </a:solidFill>
                <a:latin typeface="Arial"/>
                <a:ea typeface="Arial"/>
                <a:cs typeface="Arial"/>
                <a:sym typeface="Arial"/>
              </a:rPr>
              <a:t> 2021</a:t>
            </a:r>
            <a:r>
              <a:rPr lang="fr-FR" sz="1600" b="0" i="0" u="none" strike="noStrike" cap="none">
                <a:solidFill>
                  <a:srgbClr val="000000"/>
                </a:solidFill>
                <a:latin typeface="Arial"/>
                <a:ea typeface="Arial"/>
                <a:cs typeface="Arial"/>
                <a:sym typeface="Arial"/>
              </a:rPr>
              <a:t>, nous avons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Arial"/>
                <a:ea typeface="Arial"/>
                <a:cs typeface="Arial"/>
                <a:sym typeface="Arial"/>
              </a:rPr>
              <a:t>dénombré </a:t>
            </a:r>
            <a:r>
              <a:rPr lang="fr-FR" sz="1600" b="1" i="0" u="none" strike="noStrike" cap="none">
                <a:solidFill>
                  <a:srgbClr val="000000"/>
                </a:solidFill>
                <a:latin typeface="Arial"/>
                <a:ea typeface="Arial"/>
                <a:cs typeface="Arial"/>
                <a:sym typeface="Arial"/>
              </a:rPr>
              <a:t>860 </a:t>
            </a:r>
            <a:r>
              <a:rPr lang="fr-FR" sz="1600" b="0" i="0" u="none" strike="noStrike" cap="none">
                <a:solidFill>
                  <a:srgbClr val="000000"/>
                </a:solidFill>
                <a:latin typeface="Arial"/>
                <a:ea typeface="Arial"/>
                <a:cs typeface="Arial"/>
                <a:sym typeface="Arial"/>
              </a:rPr>
              <a:t>fuites réseau et </a:t>
            </a:r>
            <a:r>
              <a:rPr lang="fr-FR" sz="1600" b="1" i="0" u="none" strike="noStrike" cap="none">
                <a:solidFill>
                  <a:srgbClr val="000000"/>
                </a:solidFill>
                <a:latin typeface="Arial"/>
                <a:ea typeface="Arial"/>
                <a:cs typeface="Arial"/>
                <a:sym typeface="Arial"/>
              </a:rPr>
              <a:t>421</a:t>
            </a:r>
            <a:r>
              <a:rPr lang="fr-FR" sz="1600" b="0" i="0" u="none" strike="noStrike" cap="none">
                <a:solidFill>
                  <a:srgbClr val="000000"/>
                </a:solidFill>
                <a:latin typeface="Arial"/>
                <a:ea typeface="Arial"/>
                <a:cs typeface="Arial"/>
                <a:sym typeface="Arial"/>
              </a:rPr>
              <a:t> fuites sur branchement </a:t>
            </a:r>
            <a:endParaRPr sz="1600" b="0" i="0" u="none" strike="noStrike" cap="none">
              <a:solidFill>
                <a:srgbClr val="000000"/>
              </a:solidFill>
              <a:latin typeface="Arial"/>
              <a:ea typeface="Arial"/>
              <a:cs typeface="Arial"/>
              <a:sym typeface="Arial"/>
            </a:endParaRPr>
          </a:p>
        </p:txBody>
      </p:sp>
      <p:sp>
        <p:nvSpPr>
          <p:cNvPr id="228" name="Google Shape;228;g13c2fe3db84_0_95"/>
          <p:cNvSpPr txBox="1"/>
          <p:nvPr/>
        </p:nvSpPr>
        <p:spPr>
          <a:xfrm>
            <a:off x="1174250" y="3049100"/>
            <a:ext cx="9541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fr-FR" sz="1800" b="0" i="1" u="none" strike="noStrike" cap="none">
                <a:solidFill>
                  <a:schemeClr val="dk1"/>
                </a:solidFill>
                <a:latin typeface="Arial"/>
                <a:ea typeface="Arial"/>
                <a:cs typeface="Arial"/>
                <a:sym typeface="Arial"/>
              </a:rPr>
              <a:t>Moyenne nationale FNCCR des Ruraux année 2019 : 8,8 casses réparées réseau / 100 km</a:t>
            </a:r>
            <a:endParaRPr sz="1800" b="0" i="1" u="none" strike="noStrike" cap="none">
              <a:solidFill>
                <a:schemeClr val="dk1"/>
              </a:solidFill>
              <a:latin typeface="Arial"/>
              <a:ea typeface="Arial"/>
              <a:cs typeface="Arial"/>
              <a:sym typeface="Arial"/>
            </a:endParaRPr>
          </a:p>
        </p:txBody>
      </p:sp>
      <p:sp>
        <p:nvSpPr>
          <p:cNvPr id="229" name="Google Shape;229;g13c2fe3db84_0_95"/>
          <p:cNvSpPr txBox="1"/>
          <p:nvPr/>
        </p:nvSpPr>
        <p:spPr>
          <a:xfrm>
            <a:off x="2287025" y="3801125"/>
            <a:ext cx="9847800" cy="523200"/>
          </a:xfrm>
          <a:prstGeom prst="rect">
            <a:avLst/>
          </a:prstGeom>
          <a:noFill/>
          <a:ln>
            <a:noFill/>
          </a:ln>
        </p:spPr>
        <p:txBody>
          <a:bodyPr spcFirstLastPara="1" wrap="square" lIns="91425" tIns="91425" rIns="91425" bIns="91425" anchor="t" anchorCtr="0">
            <a:spAutoFit/>
          </a:bodyPr>
          <a:lstStyle/>
          <a:p>
            <a:pPr marL="0" marR="0" lvl="0" indent="0" algn="just" rtl="0">
              <a:lnSpc>
                <a:spcPct val="110000"/>
              </a:lnSpc>
              <a:spcBef>
                <a:spcPts val="0"/>
              </a:spcBef>
              <a:spcAft>
                <a:spcPts val="0"/>
              </a:spcAft>
              <a:buClr>
                <a:srgbClr val="000000"/>
              </a:buClr>
              <a:buSzPts val="2400"/>
              <a:buFont typeface="Arial"/>
              <a:buNone/>
            </a:pPr>
            <a:r>
              <a:rPr lang="fr-FR" sz="2200" b="1" i="1" u="none" strike="noStrike" cap="none">
                <a:solidFill>
                  <a:schemeClr val="dk1"/>
                </a:solidFill>
                <a:latin typeface="Arial"/>
                <a:ea typeface="Arial"/>
                <a:cs typeface="Arial"/>
                <a:sym typeface="Arial"/>
              </a:rPr>
              <a:t> </a:t>
            </a:r>
            <a:r>
              <a:rPr lang="fr-FR" sz="2000" b="1" i="0" u="none" strike="noStrike" cap="none">
                <a:solidFill>
                  <a:schemeClr val="dk1"/>
                </a:solidFill>
                <a:latin typeface="Trebuchet MS"/>
                <a:ea typeface="Trebuchet MS"/>
                <a:cs typeface="Trebuchet MS"/>
                <a:sym typeface="Trebuchet MS"/>
              </a:rPr>
              <a:t>Taux moyen de renouvellement des réseaux d’eau potable (en %)</a:t>
            </a:r>
            <a:endParaRPr sz="2000" b="1" i="0" u="none" strike="noStrike" cap="none">
              <a:solidFill>
                <a:schemeClr val="dk1"/>
              </a:solidFill>
              <a:latin typeface="Trebuchet MS"/>
              <a:ea typeface="Trebuchet MS"/>
              <a:cs typeface="Trebuchet MS"/>
              <a:sym typeface="Trebuchet MS"/>
            </a:endParaRPr>
          </a:p>
        </p:txBody>
      </p:sp>
      <p:pic>
        <p:nvPicPr>
          <p:cNvPr id="230" name="Google Shape;230;g13c2fe3db84_0_95"/>
          <p:cNvPicPr preferRelativeResize="0"/>
          <p:nvPr/>
        </p:nvPicPr>
        <p:blipFill rotWithShape="1">
          <a:blip r:embed="rId3">
            <a:alphaModFix/>
          </a:blip>
          <a:srcRect/>
          <a:stretch/>
        </p:blipFill>
        <p:spPr>
          <a:xfrm>
            <a:off x="538493" y="1368775"/>
            <a:ext cx="635757" cy="554100"/>
          </a:xfrm>
          <a:prstGeom prst="rect">
            <a:avLst/>
          </a:prstGeom>
          <a:noFill/>
          <a:ln>
            <a:noFill/>
          </a:ln>
        </p:spPr>
      </p:pic>
      <p:graphicFrame>
        <p:nvGraphicFramePr>
          <p:cNvPr id="231" name="Google Shape;231;g13c2fe3db84_0_95"/>
          <p:cNvGraphicFramePr/>
          <p:nvPr/>
        </p:nvGraphicFramePr>
        <p:xfrm>
          <a:off x="1919163" y="4464900"/>
          <a:ext cx="3000000" cy="3000000"/>
        </p:xfrm>
        <a:graphic>
          <a:graphicData uri="http://schemas.openxmlformats.org/drawingml/2006/table">
            <a:tbl>
              <a:tblPr>
                <a:noFill/>
                <a:tableStyleId>{893750B8-0203-4307-A6BC-F5C68A099308}</a:tableStyleId>
              </a:tblPr>
              <a:tblGrid>
                <a:gridCol w="1118750">
                  <a:extLst>
                    <a:ext uri="{9D8B030D-6E8A-4147-A177-3AD203B41FA5}">
                      <a16:colId xmlns:a16="http://schemas.microsoft.com/office/drawing/2014/main" val="20000"/>
                    </a:ext>
                  </a:extLst>
                </a:gridCol>
                <a:gridCol w="904450">
                  <a:extLst>
                    <a:ext uri="{9D8B030D-6E8A-4147-A177-3AD203B41FA5}">
                      <a16:colId xmlns:a16="http://schemas.microsoft.com/office/drawing/2014/main" val="20001"/>
                    </a:ext>
                  </a:extLst>
                </a:gridCol>
                <a:gridCol w="847750">
                  <a:extLst>
                    <a:ext uri="{9D8B030D-6E8A-4147-A177-3AD203B41FA5}">
                      <a16:colId xmlns:a16="http://schemas.microsoft.com/office/drawing/2014/main" val="20002"/>
                    </a:ext>
                  </a:extLst>
                </a:gridCol>
                <a:gridCol w="1039975">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2018</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0,44</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0,46</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0,49</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0,64 *</a:t>
                      </a:r>
                      <a:endParaRPr sz="16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sp>
        <p:nvSpPr>
          <p:cNvPr id="232" name="Google Shape;232;g13c2fe3db84_0_95"/>
          <p:cNvSpPr txBox="1"/>
          <p:nvPr/>
        </p:nvSpPr>
        <p:spPr>
          <a:xfrm>
            <a:off x="7980525" y="4614650"/>
            <a:ext cx="3144900" cy="831300"/>
          </a:xfrm>
          <a:prstGeom prst="rect">
            <a:avLst/>
          </a:prstGeom>
          <a:solidFill>
            <a:srgbClr val="FCE5C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 </a:t>
            </a:r>
            <a:r>
              <a:rPr lang="fr-FR" sz="1400" b="0" i="0" u="none" strike="noStrike" cap="none">
                <a:solidFill>
                  <a:srgbClr val="000000"/>
                </a:solidFill>
                <a:latin typeface="Trebuchet MS"/>
                <a:ea typeface="Trebuchet MS"/>
                <a:cs typeface="Trebuchet MS"/>
                <a:sym typeface="Trebuchet MS"/>
              </a:rPr>
              <a:t>Total km renouvelés depuis 5 ans/longueur des réseaux </a:t>
            </a:r>
            <a:endParaRPr sz="1400" b="0"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200"/>
              <a:buFont typeface="Arial"/>
              <a:buNone/>
            </a:pPr>
            <a:r>
              <a:rPr lang="fr-FR" sz="1400" b="0" i="0" u="none" strike="noStrike" cap="none">
                <a:solidFill>
                  <a:srgbClr val="000000"/>
                </a:solidFill>
                <a:latin typeface="Trebuchet MS"/>
                <a:ea typeface="Trebuchet MS"/>
                <a:cs typeface="Trebuchet MS"/>
                <a:sym typeface="Trebuchet MS"/>
              </a:rPr>
              <a:t>soit </a:t>
            </a:r>
            <a:r>
              <a:rPr lang="fr-FR" sz="1400" b="1" i="0" u="sng" strike="noStrike" cap="none">
                <a:solidFill>
                  <a:srgbClr val="000000"/>
                </a:solidFill>
                <a:latin typeface="Trebuchet MS"/>
                <a:ea typeface="Trebuchet MS"/>
                <a:cs typeface="Trebuchet MS"/>
                <a:sym typeface="Trebuchet MS"/>
              </a:rPr>
              <a:t>63 km de réseau renouvelés</a:t>
            </a:r>
            <a:endParaRPr sz="1400" b="1" i="0" u="sng" strike="noStrike" cap="none">
              <a:solidFill>
                <a:srgbClr val="000000"/>
              </a:solidFill>
              <a:latin typeface="Trebuchet MS"/>
              <a:ea typeface="Trebuchet MS"/>
              <a:cs typeface="Trebuchet MS"/>
              <a:sym typeface="Trebuchet MS"/>
            </a:endParaRPr>
          </a:p>
        </p:txBody>
      </p:sp>
      <p:pic>
        <p:nvPicPr>
          <p:cNvPr id="233" name="Google Shape;233;g13c2fe3db84_0_95"/>
          <p:cNvPicPr preferRelativeResize="0"/>
          <p:nvPr/>
        </p:nvPicPr>
        <p:blipFill rotWithShape="1">
          <a:blip r:embed="rId3">
            <a:alphaModFix/>
          </a:blip>
          <a:srcRect/>
          <a:stretch/>
        </p:blipFill>
        <p:spPr>
          <a:xfrm>
            <a:off x="7237168" y="4614650"/>
            <a:ext cx="635757" cy="554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3c2fe3db84_0_107"/>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2600"/>
              <a:t>PÉRIMÈTRE EAU</a:t>
            </a:r>
            <a:endParaRPr/>
          </a:p>
          <a:p>
            <a:pPr marL="0" lvl="0" indent="0" algn="ctr" rtl="0">
              <a:lnSpc>
                <a:spcPct val="100000"/>
              </a:lnSpc>
              <a:spcBef>
                <a:spcPts val="0"/>
              </a:spcBef>
              <a:spcAft>
                <a:spcPts val="0"/>
              </a:spcAft>
              <a:buSzPts val="2500"/>
              <a:buNone/>
            </a:pPr>
            <a:endParaRPr sz="2600">
              <a:solidFill>
                <a:srgbClr val="1155CC"/>
              </a:solidFill>
              <a:latin typeface="Arial"/>
              <a:ea typeface="Arial"/>
              <a:cs typeface="Arial"/>
              <a:sym typeface="Arial"/>
            </a:endParaRPr>
          </a:p>
        </p:txBody>
      </p:sp>
      <p:sp>
        <p:nvSpPr>
          <p:cNvPr id="239" name="Google Shape;239;g13c2fe3db84_0_107"/>
          <p:cNvSpPr txBox="1"/>
          <p:nvPr/>
        </p:nvSpPr>
        <p:spPr>
          <a:xfrm>
            <a:off x="210750" y="1213725"/>
            <a:ext cx="5387700" cy="8634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fr-FR" sz="2100" b="1" i="0" u="none" strike="noStrike" cap="none">
                <a:solidFill>
                  <a:schemeClr val="dk1"/>
                </a:solidFill>
                <a:latin typeface="Trebuchet MS"/>
                <a:ea typeface="Trebuchet MS"/>
                <a:cs typeface="Trebuchet MS"/>
                <a:sym typeface="Trebuchet MS"/>
              </a:rPr>
              <a:t>Durée d’extinction de la dette </a:t>
            </a:r>
            <a:endParaRPr sz="2100" b="1"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2400"/>
              <a:buFont typeface="Arial"/>
              <a:buNone/>
            </a:pPr>
            <a:r>
              <a:rPr lang="fr-FR" sz="2100" b="1" i="0" u="none" strike="noStrike" cap="none">
                <a:solidFill>
                  <a:schemeClr val="dk1"/>
                </a:solidFill>
                <a:latin typeface="Trebuchet MS"/>
                <a:ea typeface="Trebuchet MS"/>
                <a:cs typeface="Trebuchet MS"/>
                <a:sym typeface="Trebuchet MS"/>
              </a:rPr>
              <a:t>(en années)</a:t>
            </a:r>
            <a:endParaRPr sz="2100" b="1" i="0" u="none" strike="noStrike" cap="none">
              <a:solidFill>
                <a:schemeClr val="dk1"/>
              </a:solidFill>
              <a:latin typeface="Trebuchet MS"/>
              <a:ea typeface="Trebuchet MS"/>
              <a:cs typeface="Trebuchet MS"/>
              <a:sym typeface="Trebuchet MS"/>
            </a:endParaRPr>
          </a:p>
        </p:txBody>
      </p:sp>
      <p:graphicFrame>
        <p:nvGraphicFramePr>
          <p:cNvPr id="240" name="Google Shape;240;g13c2fe3db84_0_107"/>
          <p:cNvGraphicFramePr/>
          <p:nvPr/>
        </p:nvGraphicFramePr>
        <p:xfrm>
          <a:off x="641363" y="2391650"/>
          <a:ext cx="3000000" cy="3000000"/>
        </p:xfrm>
        <a:graphic>
          <a:graphicData uri="http://schemas.openxmlformats.org/drawingml/2006/table">
            <a:tbl>
              <a:tblPr>
                <a:noFill/>
                <a:tableStyleId>{893750B8-0203-4307-A6BC-F5C68A099308}</a:tableStyleId>
              </a:tblPr>
              <a:tblGrid>
                <a:gridCol w="973750">
                  <a:extLst>
                    <a:ext uri="{9D8B030D-6E8A-4147-A177-3AD203B41FA5}">
                      <a16:colId xmlns:a16="http://schemas.microsoft.com/office/drawing/2014/main" val="20000"/>
                    </a:ext>
                  </a:extLst>
                </a:gridCol>
                <a:gridCol w="1177275">
                  <a:extLst>
                    <a:ext uri="{9D8B030D-6E8A-4147-A177-3AD203B41FA5}">
                      <a16:colId xmlns:a16="http://schemas.microsoft.com/office/drawing/2014/main" val="20001"/>
                    </a:ext>
                  </a:extLst>
                </a:gridCol>
                <a:gridCol w="1040525">
                  <a:extLst>
                    <a:ext uri="{9D8B030D-6E8A-4147-A177-3AD203B41FA5}">
                      <a16:colId xmlns:a16="http://schemas.microsoft.com/office/drawing/2014/main" val="20002"/>
                    </a:ext>
                  </a:extLst>
                </a:gridCol>
                <a:gridCol w="908375">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2018</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6,4</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6,1</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5,4</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5,9</a:t>
                      </a:r>
                      <a:endParaRPr sz="16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pic>
        <p:nvPicPr>
          <p:cNvPr id="241" name="Google Shape;241;g13c2fe3db84_0_107"/>
          <p:cNvPicPr preferRelativeResize="0"/>
          <p:nvPr/>
        </p:nvPicPr>
        <p:blipFill rotWithShape="1">
          <a:blip r:embed="rId3">
            <a:alphaModFix/>
          </a:blip>
          <a:srcRect/>
          <a:stretch/>
        </p:blipFill>
        <p:spPr>
          <a:xfrm>
            <a:off x="3832925" y="4464519"/>
            <a:ext cx="1396151" cy="862444"/>
          </a:xfrm>
          <a:prstGeom prst="rect">
            <a:avLst/>
          </a:prstGeom>
          <a:noFill/>
          <a:ln>
            <a:noFill/>
          </a:ln>
        </p:spPr>
      </p:pic>
      <p:sp>
        <p:nvSpPr>
          <p:cNvPr id="242" name="Google Shape;242;g13c2fe3db84_0_107"/>
          <p:cNvSpPr txBox="1"/>
          <p:nvPr/>
        </p:nvSpPr>
        <p:spPr>
          <a:xfrm>
            <a:off x="6238775" y="1045825"/>
            <a:ext cx="5427300" cy="909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fr-FR" sz="2100" b="1" i="0" u="none" strike="noStrike" cap="none">
                <a:solidFill>
                  <a:schemeClr val="dk1"/>
                </a:solidFill>
                <a:latin typeface="Trebuchet MS"/>
                <a:ea typeface="Trebuchet MS"/>
                <a:cs typeface="Trebuchet MS"/>
                <a:sym typeface="Trebuchet MS"/>
              </a:rPr>
              <a:t>Taux d’impayés sur les factures </a:t>
            </a:r>
            <a:endParaRPr sz="2100" b="1"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2400"/>
              <a:buFont typeface="Arial"/>
              <a:buNone/>
            </a:pPr>
            <a:r>
              <a:rPr lang="fr-FR" sz="2100" b="1" i="0" u="none" strike="noStrike" cap="none">
                <a:solidFill>
                  <a:schemeClr val="dk1"/>
                </a:solidFill>
                <a:latin typeface="Trebuchet MS"/>
                <a:ea typeface="Trebuchet MS"/>
                <a:cs typeface="Trebuchet MS"/>
                <a:sym typeface="Trebuchet MS"/>
              </a:rPr>
              <a:t>d’eau de l’année précédente (en %)</a:t>
            </a:r>
            <a:r>
              <a:rPr lang="fr-FR" sz="2400" b="1" i="1" u="none" strike="noStrike" cap="none">
                <a:solidFill>
                  <a:schemeClr val="dk1"/>
                </a:solidFill>
                <a:latin typeface="Trebuchet MS"/>
                <a:ea typeface="Trebuchet MS"/>
                <a:cs typeface="Trebuchet MS"/>
                <a:sym typeface="Trebuchet MS"/>
              </a:rPr>
              <a:t> </a:t>
            </a:r>
            <a:endParaRPr sz="2400" b="1" i="1" u="none" strike="noStrike" cap="none">
              <a:solidFill>
                <a:schemeClr val="dk1"/>
              </a:solidFill>
              <a:latin typeface="Trebuchet MS"/>
              <a:ea typeface="Trebuchet MS"/>
              <a:cs typeface="Trebuchet MS"/>
              <a:sym typeface="Trebuchet MS"/>
            </a:endParaRPr>
          </a:p>
        </p:txBody>
      </p:sp>
      <p:graphicFrame>
        <p:nvGraphicFramePr>
          <p:cNvPr id="243" name="Google Shape;243;g13c2fe3db84_0_107"/>
          <p:cNvGraphicFramePr/>
          <p:nvPr/>
        </p:nvGraphicFramePr>
        <p:xfrm>
          <a:off x="6238763" y="2391650"/>
          <a:ext cx="3000000" cy="3000000"/>
        </p:xfrm>
        <a:graphic>
          <a:graphicData uri="http://schemas.openxmlformats.org/drawingml/2006/table">
            <a:tbl>
              <a:tblPr>
                <a:noFill/>
                <a:tableStyleId>{893750B8-0203-4307-A6BC-F5C68A099308}</a:tableStyleId>
              </a:tblPr>
              <a:tblGrid>
                <a:gridCol w="1190825">
                  <a:extLst>
                    <a:ext uri="{9D8B030D-6E8A-4147-A177-3AD203B41FA5}">
                      <a16:colId xmlns:a16="http://schemas.microsoft.com/office/drawing/2014/main" val="20000"/>
                    </a:ext>
                  </a:extLst>
                </a:gridCol>
                <a:gridCol w="1167425">
                  <a:extLst>
                    <a:ext uri="{9D8B030D-6E8A-4147-A177-3AD203B41FA5}">
                      <a16:colId xmlns:a16="http://schemas.microsoft.com/office/drawing/2014/main" val="20001"/>
                    </a:ext>
                  </a:extLst>
                </a:gridCol>
                <a:gridCol w="1221250">
                  <a:extLst>
                    <a:ext uri="{9D8B030D-6E8A-4147-A177-3AD203B41FA5}">
                      <a16:colId xmlns:a16="http://schemas.microsoft.com/office/drawing/2014/main" val="20002"/>
                    </a:ext>
                  </a:extLst>
                </a:gridCol>
                <a:gridCol w="1191425">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2018</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3,62</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4,49</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4,82</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4,14</a:t>
                      </a:r>
                      <a:endParaRPr sz="16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pic>
        <p:nvPicPr>
          <p:cNvPr id="244" name="Google Shape;244;g13c2fe3db84_0_107"/>
          <p:cNvPicPr preferRelativeResize="0"/>
          <p:nvPr/>
        </p:nvPicPr>
        <p:blipFill rotWithShape="1">
          <a:blip r:embed="rId4">
            <a:alphaModFix/>
          </a:blip>
          <a:srcRect/>
          <a:stretch/>
        </p:blipFill>
        <p:spPr>
          <a:xfrm>
            <a:off x="6033450" y="4520825"/>
            <a:ext cx="1396150" cy="749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3c2fe3db84_0_123"/>
          <p:cNvSpPr txBox="1">
            <a:spLocks noGrp="1"/>
          </p:cNvSpPr>
          <p:nvPr>
            <p:ph type="title"/>
          </p:nvPr>
        </p:nvSpPr>
        <p:spPr>
          <a:xfrm>
            <a:off x="7551922" y="0"/>
            <a:ext cx="46401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500"/>
              <a:buNone/>
            </a:pPr>
            <a:r>
              <a:rPr lang="fr-FR"/>
              <a:t>PÉRIMÈTRE ASSAINISSEMENT</a:t>
            </a:r>
            <a:endParaRPr/>
          </a:p>
        </p:txBody>
      </p:sp>
      <p:pic>
        <p:nvPicPr>
          <p:cNvPr id="250" name="Google Shape;250;g13c2fe3db84_0_123"/>
          <p:cNvPicPr preferRelativeResize="0"/>
          <p:nvPr/>
        </p:nvPicPr>
        <p:blipFill rotWithShape="1">
          <a:blip r:embed="rId3">
            <a:alphaModFix/>
          </a:blip>
          <a:srcRect/>
          <a:stretch/>
        </p:blipFill>
        <p:spPr>
          <a:xfrm>
            <a:off x="1798325" y="0"/>
            <a:ext cx="5753600" cy="6858001"/>
          </a:xfrm>
          <a:prstGeom prst="rect">
            <a:avLst/>
          </a:prstGeom>
          <a:noFill/>
          <a:ln>
            <a:noFill/>
          </a:ln>
        </p:spPr>
      </p:pic>
      <p:pic>
        <p:nvPicPr>
          <p:cNvPr id="251" name="Google Shape;251;g13c2fe3db84_0_123"/>
          <p:cNvPicPr preferRelativeResize="0"/>
          <p:nvPr/>
        </p:nvPicPr>
        <p:blipFill rotWithShape="1">
          <a:blip r:embed="rId4">
            <a:alphaModFix/>
          </a:blip>
          <a:srcRect/>
          <a:stretch/>
        </p:blipFill>
        <p:spPr>
          <a:xfrm>
            <a:off x="7923588" y="1549221"/>
            <a:ext cx="3896776" cy="1262975"/>
          </a:xfrm>
          <a:prstGeom prst="rect">
            <a:avLst/>
          </a:prstGeom>
          <a:noFill/>
          <a:ln>
            <a:noFill/>
          </a:ln>
        </p:spPr>
      </p:pic>
      <p:pic>
        <p:nvPicPr>
          <p:cNvPr id="252" name="Google Shape;252;g13c2fe3db84_0_123"/>
          <p:cNvPicPr preferRelativeResize="0"/>
          <p:nvPr/>
        </p:nvPicPr>
        <p:blipFill rotWithShape="1">
          <a:blip r:embed="rId5">
            <a:alphaModFix/>
          </a:blip>
          <a:srcRect/>
          <a:stretch/>
        </p:blipFill>
        <p:spPr>
          <a:xfrm>
            <a:off x="8653900" y="4341750"/>
            <a:ext cx="2881350" cy="1179875"/>
          </a:xfrm>
          <a:prstGeom prst="rect">
            <a:avLst/>
          </a:prstGeom>
          <a:noFill/>
          <a:ln>
            <a:noFill/>
          </a:ln>
        </p:spPr>
      </p:pic>
      <p:sp>
        <p:nvSpPr>
          <p:cNvPr id="253" name="Google Shape;253;g13c2fe3db84_0_123"/>
          <p:cNvSpPr txBox="1"/>
          <p:nvPr/>
        </p:nvSpPr>
        <p:spPr>
          <a:xfrm>
            <a:off x="6779050" y="5792300"/>
            <a:ext cx="4391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lt1"/>
                </a:solidFill>
                <a:highlight>
                  <a:srgbClr val="6AA84F"/>
                </a:highlight>
                <a:latin typeface="Arial"/>
                <a:ea typeface="Arial"/>
                <a:cs typeface="Arial"/>
                <a:sym typeface="Arial"/>
              </a:rPr>
              <a:t>Intégration de la commune de Saint Martin La Pallu</a:t>
            </a:r>
            <a:endParaRPr sz="1400" b="0" i="0" u="none" strike="noStrike" cap="none">
              <a:solidFill>
                <a:schemeClr val="lt1"/>
              </a:solidFill>
              <a:highlight>
                <a:srgbClr val="6AA84F"/>
              </a:highlight>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3c2fe3db84_0_127"/>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a:t>PÉRIMÈTRE ASSAINISSEMENT</a:t>
            </a:r>
            <a:endParaRPr/>
          </a:p>
          <a:p>
            <a:pPr marL="0" lvl="0" indent="0" algn="ctr" rtl="0">
              <a:lnSpc>
                <a:spcPct val="100000"/>
              </a:lnSpc>
              <a:spcBef>
                <a:spcPts val="0"/>
              </a:spcBef>
              <a:spcAft>
                <a:spcPts val="0"/>
              </a:spcAft>
              <a:buClr>
                <a:schemeClr val="dk1"/>
              </a:buClr>
              <a:buSzPts val="1100"/>
              <a:buFont typeface="Arial"/>
              <a:buNone/>
            </a:pPr>
            <a:endParaRPr sz="2600">
              <a:solidFill>
                <a:srgbClr val="00FF00"/>
              </a:solidFill>
              <a:latin typeface="Arial"/>
              <a:ea typeface="Arial"/>
              <a:cs typeface="Arial"/>
              <a:sym typeface="Arial"/>
            </a:endParaRPr>
          </a:p>
        </p:txBody>
      </p:sp>
      <p:pic>
        <p:nvPicPr>
          <p:cNvPr id="259" name="Google Shape;259;g13c2fe3db84_0_127"/>
          <p:cNvPicPr preferRelativeResize="0"/>
          <p:nvPr/>
        </p:nvPicPr>
        <p:blipFill rotWithShape="1">
          <a:blip r:embed="rId3">
            <a:alphaModFix/>
          </a:blip>
          <a:srcRect/>
          <a:stretch/>
        </p:blipFill>
        <p:spPr>
          <a:xfrm>
            <a:off x="1963650" y="762000"/>
            <a:ext cx="10075950" cy="703150"/>
          </a:xfrm>
          <a:prstGeom prst="rect">
            <a:avLst/>
          </a:prstGeom>
          <a:noFill/>
          <a:ln>
            <a:noFill/>
          </a:ln>
        </p:spPr>
      </p:pic>
      <p:graphicFrame>
        <p:nvGraphicFramePr>
          <p:cNvPr id="260" name="Google Shape;260;g13c2fe3db84_0_127"/>
          <p:cNvGraphicFramePr/>
          <p:nvPr/>
        </p:nvGraphicFramePr>
        <p:xfrm>
          <a:off x="3948625" y="1681200"/>
          <a:ext cx="3000000" cy="3000000"/>
        </p:xfrm>
        <a:graphic>
          <a:graphicData uri="http://schemas.openxmlformats.org/drawingml/2006/table">
            <a:tbl>
              <a:tblPr>
                <a:noFill/>
                <a:tableStyleId>{893750B8-0203-4307-A6BC-F5C68A099308}</a:tableStyleId>
              </a:tblPr>
              <a:tblGrid>
                <a:gridCol w="1516475">
                  <a:extLst>
                    <a:ext uri="{9D8B030D-6E8A-4147-A177-3AD203B41FA5}">
                      <a16:colId xmlns:a16="http://schemas.microsoft.com/office/drawing/2014/main" val="20000"/>
                    </a:ext>
                  </a:extLst>
                </a:gridCol>
                <a:gridCol w="1463425">
                  <a:extLst>
                    <a:ext uri="{9D8B030D-6E8A-4147-A177-3AD203B41FA5}">
                      <a16:colId xmlns:a16="http://schemas.microsoft.com/office/drawing/2014/main" val="20001"/>
                    </a:ext>
                  </a:extLst>
                </a:gridCol>
                <a:gridCol w="1514175">
                  <a:extLst>
                    <a:ext uri="{9D8B030D-6E8A-4147-A177-3AD203B41FA5}">
                      <a16:colId xmlns:a16="http://schemas.microsoft.com/office/drawing/2014/main" val="20002"/>
                    </a:ext>
                  </a:extLst>
                </a:gridCol>
                <a:gridCol w="1480700">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Abonnés desservis</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91 554</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100 737</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108 992</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Habitants</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166 628</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190 393</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200 545</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bl>
          </a:graphicData>
        </a:graphic>
      </p:graphicFrame>
      <p:pic>
        <p:nvPicPr>
          <p:cNvPr id="261" name="Google Shape;261;g13c2fe3db84_0_127"/>
          <p:cNvPicPr preferRelativeResize="0"/>
          <p:nvPr/>
        </p:nvPicPr>
        <p:blipFill rotWithShape="1">
          <a:blip r:embed="rId4">
            <a:alphaModFix/>
          </a:blip>
          <a:srcRect/>
          <a:stretch/>
        </p:blipFill>
        <p:spPr>
          <a:xfrm>
            <a:off x="6987725" y="3868100"/>
            <a:ext cx="4823201" cy="2269575"/>
          </a:xfrm>
          <a:prstGeom prst="rect">
            <a:avLst/>
          </a:prstGeom>
          <a:noFill/>
          <a:ln>
            <a:noFill/>
          </a:ln>
        </p:spPr>
      </p:pic>
      <p:pic>
        <p:nvPicPr>
          <p:cNvPr id="262" name="Google Shape;262;g13c2fe3db84_0_127"/>
          <p:cNvPicPr preferRelativeResize="0"/>
          <p:nvPr/>
        </p:nvPicPr>
        <p:blipFill rotWithShape="1">
          <a:blip r:embed="rId5">
            <a:alphaModFix/>
          </a:blip>
          <a:srcRect/>
          <a:stretch/>
        </p:blipFill>
        <p:spPr>
          <a:xfrm>
            <a:off x="1134775" y="3868100"/>
            <a:ext cx="4885650" cy="2269575"/>
          </a:xfrm>
          <a:prstGeom prst="rect">
            <a:avLst/>
          </a:prstGeom>
          <a:noFill/>
          <a:ln>
            <a:noFill/>
          </a:ln>
        </p:spPr>
      </p:pic>
      <p:sp>
        <p:nvSpPr>
          <p:cNvPr id="263" name="Google Shape;263;g13c2fe3db84_0_127"/>
          <p:cNvSpPr txBox="1"/>
          <p:nvPr/>
        </p:nvSpPr>
        <p:spPr>
          <a:xfrm>
            <a:off x="741700" y="1934850"/>
            <a:ext cx="130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info waterp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3c2fe3db84_0_135"/>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a:t>PÉRIMÈTRE ASSAINISSEMENT</a:t>
            </a:r>
            <a:endParaRPr/>
          </a:p>
          <a:p>
            <a:pPr marL="0" lvl="0" indent="0" algn="ctr" rtl="0">
              <a:lnSpc>
                <a:spcPct val="100000"/>
              </a:lnSpc>
              <a:spcBef>
                <a:spcPts val="0"/>
              </a:spcBef>
              <a:spcAft>
                <a:spcPts val="0"/>
              </a:spcAft>
              <a:buClr>
                <a:schemeClr val="dk1"/>
              </a:buClr>
              <a:buSzPts val="1100"/>
              <a:buFont typeface="Arial"/>
              <a:buNone/>
            </a:pPr>
            <a:endParaRPr sz="2600">
              <a:solidFill>
                <a:schemeClr val="accent6"/>
              </a:solidFill>
              <a:latin typeface="Arial"/>
              <a:ea typeface="Arial"/>
              <a:cs typeface="Arial"/>
              <a:sym typeface="Arial"/>
            </a:endParaRPr>
          </a:p>
        </p:txBody>
      </p:sp>
      <p:graphicFrame>
        <p:nvGraphicFramePr>
          <p:cNvPr id="269" name="Google Shape;269;g13c2fe3db84_0_135"/>
          <p:cNvGraphicFramePr/>
          <p:nvPr/>
        </p:nvGraphicFramePr>
        <p:xfrm>
          <a:off x="989788" y="2116600"/>
          <a:ext cx="3000000" cy="3000000"/>
        </p:xfrm>
        <a:graphic>
          <a:graphicData uri="http://schemas.openxmlformats.org/drawingml/2006/table">
            <a:tbl>
              <a:tblPr>
                <a:noFill/>
                <a:tableStyleId>{893750B8-0203-4307-A6BC-F5C68A099308}</a:tableStyleId>
              </a:tblPr>
              <a:tblGrid>
                <a:gridCol w="707975">
                  <a:extLst>
                    <a:ext uri="{9D8B030D-6E8A-4147-A177-3AD203B41FA5}">
                      <a16:colId xmlns:a16="http://schemas.microsoft.com/office/drawing/2014/main" val="20000"/>
                    </a:ext>
                  </a:extLst>
                </a:gridCol>
                <a:gridCol w="707975">
                  <a:extLst>
                    <a:ext uri="{9D8B030D-6E8A-4147-A177-3AD203B41FA5}">
                      <a16:colId xmlns:a16="http://schemas.microsoft.com/office/drawing/2014/main" val="20001"/>
                    </a:ext>
                  </a:extLst>
                </a:gridCol>
                <a:gridCol w="702950">
                  <a:extLst>
                    <a:ext uri="{9D8B030D-6E8A-4147-A177-3AD203B41FA5}">
                      <a16:colId xmlns:a16="http://schemas.microsoft.com/office/drawing/2014/main" val="20002"/>
                    </a:ext>
                  </a:extLst>
                </a:gridCol>
                <a:gridCol w="718175">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2015</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1382</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1 524</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2 319</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2 361</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sp>
        <p:nvSpPr>
          <p:cNvPr id="270" name="Google Shape;270;g13c2fe3db84_0_135"/>
          <p:cNvSpPr txBox="1"/>
          <p:nvPr/>
        </p:nvSpPr>
        <p:spPr>
          <a:xfrm>
            <a:off x="1128675" y="1582050"/>
            <a:ext cx="2698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Linéaire de réseau (en km)</a:t>
            </a:r>
            <a:endParaRPr sz="1400" b="1" i="0" u="none" strike="noStrike" cap="none">
              <a:solidFill>
                <a:srgbClr val="000000"/>
              </a:solidFill>
              <a:latin typeface="Arial"/>
              <a:ea typeface="Arial"/>
              <a:cs typeface="Arial"/>
              <a:sym typeface="Arial"/>
            </a:endParaRPr>
          </a:p>
        </p:txBody>
      </p:sp>
      <p:graphicFrame>
        <p:nvGraphicFramePr>
          <p:cNvPr id="271" name="Google Shape;271;g13c2fe3db84_0_135"/>
          <p:cNvGraphicFramePr/>
          <p:nvPr/>
        </p:nvGraphicFramePr>
        <p:xfrm>
          <a:off x="4354563" y="2116600"/>
          <a:ext cx="3000000" cy="3000000"/>
        </p:xfrm>
        <a:graphic>
          <a:graphicData uri="http://schemas.openxmlformats.org/drawingml/2006/table">
            <a:tbl>
              <a:tblPr>
                <a:noFill/>
                <a:tableStyleId>{893750B8-0203-4307-A6BC-F5C68A099308}</a:tableStyleId>
              </a:tblPr>
              <a:tblGrid>
                <a:gridCol w="756050">
                  <a:extLst>
                    <a:ext uri="{9D8B030D-6E8A-4147-A177-3AD203B41FA5}">
                      <a16:colId xmlns:a16="http://schemas.microsoft.com/office/drawing/2014/main" val="20000"/>
                    </a:ext>
                  </a:extLst>
                </a:gridCol>
                <a:gridCol w="756050">
                  <a:extLst>
                    <a:ext uri="{9D8B030D-6E8A-4147-A177-3AD203B41FA5}">
                      <a16:colId xmlns:a16="http://schemas.microsoft.com/office/drawing/2014/main" val="20001"/>
                    </a:ext>
                  </a:extLst>
                </a:gridCol>
                <a:gridCol w="808050">
                  <a:extLst>
                    <a:ext uri="{9D8B030D-6E8A-4147-A177-3AD203B41FA5}">
                      <a16:colId xmlns:a16="http://schemas.microsoft.com/office/drawing/2014/main" val="20002"/>
                    </a:ext>
                  </a:extLst>
                </a:gridCol>
                <a:gridCol w="807150">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2015</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277</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303</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413</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4</a:t>
                      </a:r>
                      <a:r>
                        <a:rPr lang="fr-FR" sz="1600" b="1" i="1"/>
                        <a:t>17</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sp>
        <p:nvSpPr>
          <p:cNvPr id="272" name="Google Shape;272;g13c2fe3db84_0_135"/>
          <p:cNvSpPr txBox="1"/>
          <p:nvPr/>
        </p:nvSpPr>
        <p:spPr>
          <a:xfrm>
            <a:off x="4213700" y="1582050"/>
            <a:ext cx="3268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Nombre de stations  de traitements  </a:t>
            </a:r>
            <a:endParaRPr sz="1400" b="1" i="0" u="none" strike="noStrike" cap="none">
              <a:solidFill>
                <a:srgbClr val="000000"/>
              </a:solidFill>
              <a:latin typeface="Arial"/>
              <a:ea typeface="Arial"/>
              <a:cs typeface="Arial"/>
              <a:sym typeface="Arial"/>
            </a:endParaRPr>
          </a:p>
        </p:txBody>
      </p:sp>
      <p:sp>
        <p:nvSpPr>
          <p:cNvPr id="273" name="Google Shape;273;g13c2fe3db84_0_135"/>
          <p:cNvSpPr txBox="1"/>
          <p:nvPr/>
        </p:nvSpPr>
        <p:spPr>
          <a:xfrm>
            <a:off x="8355950" y="1648450"/>
            <a:ext cx="3127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Nombre de Postes de relèvement</a:t>
            </a:r>
            <a:endParaRPr sz="1400" b="1" i="0" u="none" strike="noStrike" cap="none">
              <a:solidFill>
                <a:srgbClr val="000000"/>
              </a:solidFill>
              <a:latin typeface="Arial"/>
              <a:ea typeface="Arial"/>
              <a:cs typeface="Arial"/>
              <a:sym typeface="Arial"/>
            </a:endParaRPr>
          </a:p>
        </p:txBody>
      </p:sp>
      <p:graphicFrame>
        <p:nvGraphicFramePr>
          <p:cNvPr id="274" name="Google Shape;274;g13c2fe3db84_0_135"/>
          <p:cNvGraphicFramePr/>
          <p:nvPr/>
        </p:nvGraphicFramePr>
        <p:xfrm>
          <a:off x="8355876" y="2116600"/>
          <a:ext cx="3000000" cy="3000000"/>
        </p:xfrm>
        <a:graphic>
          <a:graphicData uri="http://schemas.openxmlformats.org/drawingml/2006/table">
            <a:tbl>
              <a:tblPr>
                <a:noFill/>
                <a:tableStyleId>{893750B8-0203-4307-A6BC-F5C68A099308}</a:tableStyleId>
              </a:tblPr>
              <a:tblGrid>
                <a:gridCol w="756050">
                  <a:extLst>
                    <a:ext uri="{9D8B030D-6E8A-4147-A177-3AD203B41FA5}">
                      <a16:colId xmlns:a16="http://schemas.microsoft.com/office/drawing/2014/main" val="20000"/>
                    </a:ext>
                  </a:extLst>
                </a:gridCol>
                <a:gridCol w="756050">
                  <a:extLst>
                    <a:ext uri="{9D8B030D-6E8A-4147-A177-3AD203B41FA5}">
                      <a16:colId xmlns:a16="http://schemas.microsoft.com/office/drawing/2014/main" val="20001"/>
                    </a:ext>
                  </a:extLst>
                </a:gridCol>
                <a:gridCol w="808050">
                  <a:extLst>
                    <a:ext uri="{9D8B030D-6E8A-4147-A177-3AD203B41FA5}">
                      <a16:colId xmlns:a16="http://schemas.microsoft.com/office/drawing/2014/main" val="20002"/>
                    </a:ext>
                  </a:extLst>
                </a:gridCol>
                <a:gridCol w="807150">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2015</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433</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643</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697</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722</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pic>
        <p:nvPicPr>
          <p:cNvPr id="275" name="Google Shape;275;g13c2fe3db84_0_135"/>
          <p:cNvPicPr preferRelativeResize="0"/>
          <p:nvPr/>
        </p:nvPicPr>
        <p:blipFill rotWithShape="1">
          <a:blip r:embed="rId3">
            <a:alphaModFix/>
          </a:blip>
          <a:srcRect/>
          <a:stretch/>
        </p:blipFill>
        <p:spPr>
          <a:xfrm>
            <a:off x="3532750" y="3792850"/>
            <a:ext cx="4823201" cy="2269575"/>
          </a:xfrm>
          <a:prstGeom prst="rect">
            <a:avLst/>
          </a:prstGeom>
          <a:noFill/>
          <a:ln>
            <a:noFill/>
          </a:ln>
        </p:spPr>
      </p:pic>
      <p:pic>
        <p:nvPicPr>
          <p:cNvPr id="276" name="Google Shape;276;g13c2fe3db84_0_135"/>
          <p:cNvPicPr preferRelativeResize="0"/>
          <p:nvPr/>
        </p:nvPicPr>
        <p:blipFill rotWithShape="1">
          <a:blip r:embed="rId4">
            <a:alphaModFix/>
          </a:blip>
          <a:srcRect/>
          <a:stretch/>
        </p:blipFill>
        <p:spPr>
          <a:xfrm>
            <a:off x="8238193" y="3686425"/>
            <a:ext cx="635757" cy="554100"/>
          </a:xfrm>
          <a:prstGeom prst="rect">
            <a:avLst/>
          </a:prstGeom>
          <a:noFill/>
          <a:ln>
            <a:noFill/>
          </a:ln>
        </p:spPr>
      </p:pic>
      <p:sp>
        <p:nvSpPr>
          <p:cNvPr id="277" name="Google Shape;277;g13c2fe3db84_0_135"/>
          <p:cNvSpPr txBox="1"/>
          <p:nvPr/>
        </p:nvSpPr>
        <p:spPr>
          <a:xfrm>
            <a:off x="9018600" y="3805225"/>
            <a:ext cx="2784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Le nombre d’ouvrages évolue chaque année avec le périmètre de cette compétence.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3c2fe3db84_0_151"/>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a:t>PÉRIMÈTRE ASSAINISSEMENT</a:t>
            </a:r>
            <a:endParaRPr/>
          </a:p>
          <a:p>
            <a:pPr marL="0" lvl="0" indent="0" algn="ctr" rtl="0">
              <a:lnSpc>
                <a:spcPct val="100000"/>
              </a:lnSpc>
              <a:spcBef>
                <a:spcPts val="0"/>
              </a:spcBef>
              <a:spcAft>
                <a:spcPts val="0"/>
              </a:spcAft>
              <a:buClr>
                <a:schemeClr val="dk1"/>
              </a:buClr>
              <a:buSzPts val="1100"/>
              <a:buFont typeface="Arial"/>
              <a:buNone/>
            </a:pPr>
            <a:endParaRPr sz="2600">
              <a:solidFill>
                <a:schemeClr val="accent6"/>
              </a:solidFill>
              <a:latin typeface="Arial"/>
              <a:ea typeface="Arial"/>
              <a:cs typeface="Arial"/>
              <a:sym typeface="Arial"/>
            </a:endParaRPr>
          </a:p>
          <a:p>
            <a:pPr marL="0" lvl="0" indent="0" algn="ctr" rtl="0">
              <a:lnSpc>
                <a:spcPct val="120000"/>
              </a:lnSpc>
              <a:spcBef>
                <a:spcPts val="0"/>
              </a:spcBef>
              <a:spcAft>
                <a:spcPts val="0"/>
              </a:spcAft>
              <a:buClr>
                <a:schemeClr val="lt1"/>
              </a:buClr>
              <a:buSzPts val="2500"/>
              <a:buFont typeface="Trebuchet MS"/>
              <a:buNone/>
            </a:pPr>
            <a:endParaRPr/>
          </a:p>
        </p:txBody>
      </p:sp>
      <p:pic>
        <p:nvPicPr>
          <p:cNvPr id="283" name="Google Shape;283;g13c2fe3db84_0_151"/>
          <p:cNvPicPr preferRelativeResize="0"/>
          <p:nvPr/>
        </p:nvPicPr>
        <p:blipFill rotWithShape="1">
          <a:blip r:embed="rId3">
            <a:alphaModFix/>
          </a:blip>
          <a:srcRect/>
          <a:stretch/>
        </p:blipFill>
        <p:spPr>
          <a:xfrm>
            <a:off x="1322250" y="670975"/>
            <a:ext cx="5831775" cy="937450"/>
          </a:xfrm>
          <a:prstGeom prst="rect">
            <a:avLst/>
          </a:prstGeom>
          <a:noFill/>
          <a:ln>
            <a:noFill/>
          </a:ln>
        </p:spPr>
      </p:pic>
      <p:pic>
        <p:nvPicPr>
          <p:cNvPr id="284" name="Google Shape;284;g13c2fe3db84_0_151"/>
          <p:cNvPicPr preferRelativeResize="0"/>
          <p:nvPr/>
        </p:nvPicPr>
        <p:blipFill rotWithShape="1">
          <a:blip r:embed="rId4">
            <a:alphaModFix/>
          </a:blip>
          <a:srcRect/>
          <a:stretch/>
        </p:blipFill>
        <p:spPr>
          <a:xfrm>
            <a:off x="7154025" y="720325"/>
            <a:ext cx="5038099" cy="937450"/>
          </a:xfrm>
          <a:prstGeom prst="rect">
            <a:avLst/>
          </a:prstGeom>
          <a:noFill/>
          <a:ln>
            <a:noFill/>
          </a:ln>
        </p:spPr>
      </p:pic>
      <p:graphicFrame>
        <p:nvGraphicFramePr>
          <p:cNvPr id="285" name="Google Shape;285;g13c2fe3db84_0_151"/>
          <p:cNvGraphicFramePr/>
          <p:nvPr/>
        </p:nvGraphicFramePr>
        <p:xfrm>
          <a:off x="1534213" y="2144950"/>
          <a:ext cx="3000000" cy="3000000"/>
        </p:xfrm>
        <a:graphic>
          <a:graphicData uri="http://schemas.openxmlformats.org/drawingml/2006/table">
            <a:tbl>
              <a:tblPr>
                <a:noFill/>
                <a:tableStyleId>{893750B8-0203-4307-A6BC-F5C68A099308}</a:tableStyleId>
              </a:tblPr>
              <a:tblGrid>
                <a:gridCol w="1749575">
                  <a:extLst>
                    <a:ext uri="{9D8B030D-6E8A-4147-A177-3AD203B41FA5}">
                      <a16:colId xmlns:a16="http://schemas.microsoft.com/office/drawing/2014/main" val="20000"/>
                    </a:ext>
                  </a:extLst>
                </a:gridCol>
                <a:gridCol w="1721400">
                  <a:extLst>
                    <a:ext uri="{9D8B030D-6E8A-4147-A177-3AD203B41FA5}">
                      <a16:colId xmlns:a16="http://schemas.microsoft.com/office/drawing/2014/main" val="20001"/>
                    </a:ext>
                  </a:extLst>
                </a:gridCol>
                <a:gridCol w="1687950">
                  <a:extLst>
                    <a:ext uri="{9D8B030D-6E8A-4147-A177-3AD203B41FA5}">
                      <a16:colId xmlns:a16="http://schemas.microsoft.com/office/drawing/2014/main" val="20002"/>
                    </a:ext>
                  </a:extLst>
                </a:gridCol>
              </a:tblGrid>
              <a:tr h="492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648925">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1 097</a:t>
                      </a:r>
                      <a:endParaRPr sz="1600" u="none" strike="noStrike" cap="none"/>
                    </a:p>
                    <a:p>
                      <a:pPr marL="0" marR="0" lvl="0" indent="0" algn="ctr" rtl="0">
                        <a:lnSpc>
                          <a:spcPct val="100000"/>
                        </a:lnSpc>
                        <a:spcBef>
                          <a:spcPts val="0"/>
                        </a:spcBef>
                        <a:spcAft>
                          <a:spcPts val="0"/>
                        </a:spcAft>
                        <a:buClr>
                          <a:srgbClr val="000000"/>
                        </a:buClr>
                        <a:buSzPts val="1600"/>
                        <a:buFont typeface="Arial"/>
                        <a:buNone/>
                      </a:pP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2 239</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3 145</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graphicFrame>
        <p:nvGraphicFramePr>
          <p:cNvPr id="286" name="Google Shape;286;g13c2fe3db84_0_151"/>
          <p:cNvGraphicFramePr/>
          <p:nvPr/>
        </p:nvGraphicFramePr>
        <p:xfrm>
          <a:off x="7844650" y="2133125"/>
          <a:ext cx="3000000" cy="3000000"/>
        </p:xfrm>
        <a:graphic>
          <a:graphicData uri="http://schemas.openxmlformats.org/drawingml/2006/table">
            <a:tbl>
              <a:tblPr>
                <a:noFill/>
                <a:tableStyleId>{893750B8-0203-4307-A6BC-F5C68A099308}</a:tableStyleId>
              </a:tblPr>
              <a:tblGrid>
                <a:gridCol w="1721400">
                  <a:extLst>
                    <a:ext uri="{9D8B030D-6E8A-4147-A177-3AD203B41FA5}">
                      <a16:colId xmlns:a16="http://schemas.microsoft.com/office/drawing/2014/main" val="20000"/>
                    </a:ext>
                  </a:extLst>
                </a:gridCol>
                <a:gridCol w="1687950">
                  <a:extLst>
                    <a:ext uri="{9D8B030D-6E8A-4147-A177-3AD203B41FA5}">
                      <a16:colId xmlns:a16="http://schemas.microsoft.com/office/drawing/2014/main" val="20001"/>
                    </a:ext>
                  </a:extLst>
                </a:gridCol>
              </a:tblGrid>
              <a:tr h="509425">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897650">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11,76</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15,68</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sp>
        <p:nvSpPr>
          <p:cNvPr id="287" name="Google Shape;287;g13c2fe3db84_0_151"/>
          <p:cNvSpPr txBox="1"/>
          <p:nvPr/>
        </p:nvSpPr>
        <p:spPr>
          <a:xfrm>
            <a:off x="2161800" y="3862825"/>
            <a:ext cx="7868400" cy="1339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600"/>
              </a:spcBef>
              <a:spcAft>
                <a:spcPts val="0"/>
              </a:spcAft>
              <a:buClr>
                <a:srgbClr val="000000"/>
              </a:buClr>
              <a:buSzPts val="1500"/>
              <a:buFont typeface="Arial"/>
              <a:buNone/>
            </a:pPr>
            <a:r>
              <a:rPr lang="fr-FR" sz="1500" b="0" i="0" u="none" strike="noStrike" cap="none">
                <a:solidFill>
                  <a:schemeClr val="dk1"/>
                </a:solidFill>
                <a:latin typeface="Arial"/>
                <a:ea typeface="Arial"/>
                <a:cs typeface="Arial"/>
                <a:sym typeface="Arial"/>
              </a:rPr>
              <a:t>On note une </a:t>
            </a:r>
            <a:r>
              <a:rPr lang="fr-FR" sz="1500" b="1" i="0" u="none" strike="noStrike" cap="none">
                <a:solidFill>
                  <a:schemeClr val="dk1"/>
                </a:solidFill>
                <a:latin typeface="Arial"/>
                <a:ea typeface="Arial"/>
                <a:cs typeface="Arial"/>
                <a:sym typeface="Arial"/>
              </a:rPr>
              <a:t>évolution importante</a:t>
            </a:r>
            <a:r>
              <a:rPr lang="fr-FR" sz="1500" b="0" i="0" u="none" strike="noStrike" cap="none">
                <a:solidFill>
                  <a:schemeClr val="dk1"/>
                </a:solidFill>
                <a:latin typeface="Arial"/>
                <a:ea typeface="Arial"/>
                <a:cs typeface="Arial"/>
                <a:sym typeface="Arial"/>
              </a:rPr>
              <a:t> du tonnage de boues évacuées en 2021 en raison de l’évacuation de boues de quelques lagunes, du </a:t>
            </a:r>
            <a:r>
              <a:rPr lang="fr-FR" sz="1500" b="1" i="0" u="none" strike="noStrike" cap="none">
                <a:solidFill>
                  <a:schemeClr val="dk1"/>
                </a:solidFill>
                <a:latin typeface="Arial"/>
                <a:ea typeface="Arial"/>
                <a:cs typeface="Arial"/>
                <a:sym typeface="Arial"/>
              </a:rPr>
              <a:t>report de l’évacuation de boues de certaines stations (évolution de la réglementation liée au COVID 19 imposant un stockage des boues pendant un an avant évacuation ou traitement d’hygiénisation à la chaux )</a:t>
            </a:r>
            <a:r>
              <a:rPr lang="fr-FR" sz="1500" b="0" i="0" u="none" strike="noStrike" cap="none">
                <a:solidFill>
                  <a:schemeClr val="dk1"/>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pic>
        <p:nvPicPr>
          <p:cNvPr id="288" name="Google Shape;288;g13c2fe3db84_0_151"/>
          <p:cNvPicPr preferRelativeResize="0"/>
          <p:nvPr/>
        </p:nvPicPr>
        <p:blipFill rotWithShape="1">
          <a:blip r:embed="rId5">
            <a:alphaModFix/>
          </a:blip>
          <a:srcRect/>
          <a:stretch/>
        </p:blipFill>
        <p:spPr>
          <a:xfrm>
            <a:off x="1322243" y="3965900"/>
            <a:ext cx="635757" cy="554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3c2fe3db84_0_163"/>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a:t>PÉRIMÈTRE ASSAINISSEMENT</a:t>
            </a:r>
            <a:endParaRPr/>
          </a:p>
          <a:p>
            <a:pPr marL="0" lvl="0" indent="0" algn="ctr" rtl="0">
              <a:lnSpc>
                <a:spcPct val="100000"/>
              </a:lnSpc>
              <a:spcBef>
                <a:spcPts val="0"/>
              </a:spcBef>
              <a:spcAft>
                <a:spcPts val="0"/>
              </a:spcAft>
              <a:buClr>
                <a:schemeClr val="dk1"/>
              </a:buClr>
              <a:buSzPts val="1100"/>
              <a:buFont typeface="Arial"/>
              <a:buNone/>
            </a:pPr>
            <a:endParaRPr sz="2600">
              <a:solidFill>
                <a:schemeClr val="accent6"/>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endParaRPr sz="2600">
              <a:solidFill>
                <a:srgbClr val="1155CC"/>
              </a:solidFill>
              <a:latin typeface="Arial"/>
              <a:ea typeface="Arial"/>
              <a:cs typeface="Arial"/>
              <a:sym typeface="Arial"/>
            </a:endParaRPr>
          </a:p>
          <a:p>
            <a:pPr marL="0" lvl="0" indent="0" algn="ctr" rtl="0">
              <a:lnSpc>
                <a:spcPct val="120000"/>
              </a:lnSpc>
              <a:spcBef>
                <a:spcPts val="0"/>
              </a:spcBef>
              <a:spcAft>
                <a:spcPts val="0"/>
              </a:spcAft>
              <a:buClr>
                <a:schemeClr val="lt1"/>
              </a:buClr>
              <a:buSzPts val="2500"/>
              <a:buFont typeface="Trebuchet MS"/>
              <a:buNone/>
            </a:pPr>
            <a:endParaRPr/>
          </a:p>
        </p:txBody>
      </p:sp>
      <p:pic>
        <p:nvPicPr>
          <p:cNvPr id="294" name="Google Shape;294;g13c2fe3db84_0_163"/>
          <p:cNvPicPr preferRelativeResize="0"/>
          <p:nvPr/>
        </p:nvPicPr>
        <p:blipFill rotWithShape="1">
          <a:blip r:embed="rId3">
            <a:alphaModFix/>
          </a:blip>
          <a:srcRect/>
          <a:stretch/>
        </p:blipFill>
        <p:spPr>
          <a:xfrm>
            <a:off x="2269550" y="762000"/>
            <a:ext cx="9770049" cy="609600"/>
          </a:xfrm>
          <a:prstGeom prst="rect">
            <a:avLst/>
          </a:prstGeom>
          <a:noFill/>
          <a:ln>
            <a:noFill/>
          </a:ln>
        </p:spPr>
      </p:pic>
      <p:graphicFrame>
        <p:nvGraphicFramePr>
          <p:cNvPr id="295" name="Google Shape;295;g13c2fe3db84_0_163"/>
          <p:cNvGraphicFramePr/>
          <p:nvPr/>
        </p:nvGraphicFramePr>
        <p:xfrm>
          <a:off x="3692088" y="1524000"/>
          <a:ext cx="3000000" cy="3000000"/>
        </p:xfrm>
        <a:graphic>
          <a:graphicData uri="http://schemas.openxmlformats.org/drawingml/2006/table">
            <a:tbl>
              <a:tblPr>
                <a:noFill/>
                <a:tableStyleId>{893750B8-0203-4307-A6BC-F5C68A099308}</a:tableStyleId>
              </a:tblPr>
              <a:tblGrid>
                <a:gridCol w="1516475">
                  <a:extLst>
                    <a:ext uri="{9D8B030D-6E8A-4147-A177-3AD203B41FA5}">
                      <a16:colId xmlns:a16="http://schemas.microsoft.com/office/drawing/2014/main" val="20000"/>
                    </a:ext>
                  </a:extLst>
                </a:gridCol>
                <a:gridCol w="1581825">
                  <a:extLst>
                    <a:ext uri="{9D8B030D-6E8A-4147-A177-3AD203B41FA5}">
                      <a16:colId xmlns:a16="http://schemas.microsoft.com/office/drawing/2014/main" val="20001"/>
                    </a:ext>
                  </a:extLst>
                </a:gridCol>
                <a:gridCol w="1583250">
                  <a:extLst>
                    <a:ext uri="{9D8B030D-6E8A-4147-A177-3AD203B41FA5}">
                      <a16:colId xmlns:a16="http://schemas.microsoft.com/office/drawing/2014/main" val="20002"/>
                    </a:ext>
                  </a:extLst>
                </a:gridCol>
                <a:gridCol w="1470850">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chemeClr val="lt1"/>
                          </a:solidFill>
                        </a:rPr>
                        <a:t>Années</a:t>
                      </a:r>
                      <a:endParaRPr sz="14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Bilans réalisés</a:t>
                      </a:r>
                      <a:endParaRPr sz="14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Bilans conformes</a:t>
                      </a:r>
                      <a:endParaRPr sz="14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Taux de conformité</a:t>
                      </a:r>
                      <a:endParaRPr sz="14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2019</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518</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441</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86 %</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2020</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576</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493</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86 %</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561975">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2021</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583</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534</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91 %</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pic>
        <p:nvPicPr>
          <p:cNvPr id="296" name="Google Shape;296;g13c2fe3db84_0_163"/>
          <p:cNvPicPr preferRelativeResize="0"/>
          <p:nvPr/>
        </p:nvPicPr>
        <p:blipFill rotWithShape="1">
          <a:blip r:embed="rId4">
            <a:alphaModFix/>
          </a:blip>
          <a:srcRect/>
          <a:stretch/>
        </p:blipFill>
        <p:spPr>
          <a:xfrm>
            <a:off x="1342000" y="4252950"/>
            <a:ext cx="4400951" cy="2200475"/>
          </a:xfrm>
          <a:prstGeom prst="rect">
            <a:avLst/>
          </a:prstGeom>
          <a:noFill/>
          <a:ln>
            <a:noFill/>
          </a:ln>
        </p:spPr>
      </p:pic>
      <p:pic>
        <p:nvPicPr>
          <p:cNvPr id="297" name="Google Shape;297;g13c2fe3db84_0_163"/>
          <p:cNvPicPr preferRelativeResize="0"/>
          <p:nvPr/>
        </p:nvPicPr>
        <p:blipFill rotWithShape="1">
          <a:blip r:embed="rId5">
            <a:alphaModFix/>
          </a:blip>
          <a:srcRect/>
          <a:stretch/>
        </p:blipFill>
        <p:spPr>
          <a:xfrm>
            <a:off x="6790400" y="4252950"/>
            <a:ext cx="4281075" cy="2200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13c2fe3db84_0_143"/>
          <p:cNvSpPr txBox="1">
            <a:spLocks noGrp="1"/>
          </p:cNvSpPr>
          <p:nvPr>
            <p:ph type="title"/>
          </p:nvPr>
        </p:nvSpPr>
        <p:spPr>
          <a:xfrm>
            <a:off x="1846370" y="39475"/>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a:t>PÉRIMÈTRE ASSAINISSEMENT</a:t>
            </a:r>
            <a:endParaRPr/>
          </a:p>
          <a:p>
            <a:pPr marL="0" lvl="0" indent="0" algn="ctr" rtl="0">
              <a:lnSpc>
                <a:spcPct val="100000"/>
              </a:lnSpc>
              <a:spcBef>
                <a:spcPts val="0"/>
              </a:spcBef>
              <a:spcAft>
                <a:spcPts val="0"/>
              </a:spcAft>
              <a:buClr>
                <a:schemeClr val="dk1"/>
              </a:buClr>
              <a:buSzPts val="1100"/>
              <a:buFont typeface="Arial"/>
              <a:buNone/>
            </a:pPr>
            <a:endParaRPr/>
          </a:p>
        </p:txBody>
      </p:sp>
      <p:pic>
        <p:nvPicPr>
          <p:cNvPr id="303" name="Google Shape;303;g13c2fe3db84_0_143"/>
          <p:cNvPicPr preferRelativeResize="0"/>
          <p:nvPr/>
        </p:nvPicPr>
        <p:blipFill rotWithShape="1">
          <a:blip r:embed="rId3">
            <a:alphaModFix/>
          </a:blip>
          <a:srcRect/>
          <a:stretch/>
        </p:blipFill>
        <p:spPr>
          <a:xfrm>
            <a:off x="3029350" y="759800"/>
            <a:ext cx="8545376" cy="609600"/>
          </a:xfrm>
          <a:prstGeom prst="rect">
            <a:avLst/>
          </a:prstGeom>
          <a:noFill/>
          <a:ln>
            <a:noFill/>
          </a:ln>
        </p:spPr>
      </p:pic>
      <p:graphicFrame>
        <p:nvGraphicFramePr>
          <p:cNvPr id="304" name="Google Shape;304;g13c2fe3db84_0_143"/>
          <p:cNvGraphicFramePr/>
          <p:nvPr/>
        </p:nvGraphicFramePr>
        <p:xfrm>
          <a:off x="488238" y="1839050"/>
          <a:ext cx="3000000" cy="3000000"/>
        </p:xfrm>
        <a:graphic>
          <a:graphicData uri="http://schemas.openxmlformats.org/drawingml/2006/table">
            <a:tbl>
              <a:tblPr>
                <a:noFill/>
                <a:tableStyleId>{893750B8-0203-4307-A6BC-F5C68A099308}</a:tableStyleId>
              </a:tblPr>
              <a:tblGrid>
                <a:gridCol w="1749575">
                  <a:extLst>
                    <a:ext uri="{9D8B030D-6E8A-4147-A177-3AD203B41FA5}">
                      <a16:colId xmlns:a16="http://schemas.microsoft.com/office/drawing/2014/main" val="20000"/>
                    </a:ext>
                  </a:extLst>
                </a:gridCol>
                <a:gridCol w="1721400">
                  <a:extLst>
                    <a:ext uri="{9D8B030D-6E8A-4147-A177-3AD203B41FA5}">
                      <a16:colId xmlns:a16="http://schemas.microsoft.com/office/drawing/2014/main" val="20001"/>
                    </a:ext>
                  </a:extLst>
                </a:gridCol>
                <a:gridCol w="1687950">
                  <a:extLst>
                    <a:ext uri="{9D8B030D-6E8A-4147-A177-3AD203B41FA5}">
                      <a16:colId xmlns:a16="http://schemas.microsoft.com/office/drawing/2014/main" val="20002"/>
                    </a:ext>
                  </a:extLst>
                </a:gridCol>
              </a:tblGrid>
              <a:tr h="492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648925">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100 %</a:t>
                      </a:r>
                      <a:endParaRPr sz="1600" u="none" strike="noStrike" cap="none"/>
                    </a:p>
                    <a:p>
                      <a:pPr marL="0" marR="0" lvl="0" indent="0" algn="ctr" rtl="0">
                        <a:lnSpc>
                          <a:spcPct val="100000"/>
                        </a:lnSpc>
                        <a:spcBef>
                          <a:spcPts val="0"/>
                        </a:spcBef>
                        <a:spcAft>
                          <a:spcPts val="0"/>
                        </a:spcAft>
                        <a:buClr>
                          <a:srgbClr val="000000"/>
                        </a:buClr>
                        <a:buSzPts val="1600"/>
                        <a:buFont typeface="Arial"/>
                        <a:buNone/>
                      </a:pP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86 %</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97%</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pic>
        <p:nvPicPr>
          <p:cNvPr id="305" name="Google Shape;305;g13c2fe3db84_0_143"/>
          <p:cNvPicPr preferRelativeResize="0"/>
          <p:nvPr/>
        </p:nvPicPr>
        <p:blipFill rotWithShape="1">
          <a:blip r:embed="rId4">
            <a:alphaModFix/>
          </a:blip>
          <a:srcRect/>
          <a:stretch/>
        </p:blipFill>
        <p:spPr>
          <a:xfrm>
            <a:off x="7117850" y="1667625"/>
            <a:ext cx="4111500" cy="1786050"/>
          </a:xfrm>
          <a:prstGeom prst="rect">
            <a:avLst/>
          </a:prstGeom>
          <a:noFill/>
          <a:ln>
            <a:noFill/>
          </a:ln>
        </p:spPr>
      </p:pic>
      <p:pic>
        <p:nvPicPr>
          <p:cNvPr id="306" name="Google Shape;306;g13c2fe3db84_0_143"/>
          <p:cNvPicPr preferRelativeResize="0"/>
          <p:nvPr/>
        </p:nvPicPr>
        <p:blipFill rotWithShape="1">
          <a:blip r:embed="rId5">
            <a:alphaModFix/>
          </a:blip>
          <a:srcRect/>
          <a:stretch/>
        </p:blipFill>
        <p:spPr>
          <a:xfrm>
            <a:off x="152400" y="3606075"/>
            <a:ext cx="11422324" cy="1168974"/>
          </a:xfrm>
          <a:prstGeom prst="rect">
            <a:avLst/>
          </a:prstGeom>
          <a:noFill/>
          <a:ln>
            <a:noFill/>
          </a:ln>
        </p:spPr>
      </p:pic>
      <p:graphicFrame>
        <p:nvGraphicFramePr>
          <p:cNvPr id="307" name="Google Shape;307;g13c2fe3db84_0_143"/>
          <p:cNvGraphicFramePr/>
          <p:nvPr/>
        </p:nvGraphicFramePr>
        <p:xfrm>
          <a:off x="3640388" y="4971475"/>
          <a:ext cx="3000000" cy="3000000"/>
        </p:xfrm>
        <a:graphic>
          <a:graphicData uri="http://schemas.openxmlformats.org/drawingml/2006/table">
            <a:tbl>
              <a:tblPr>
                <a:noFill/>
                <a:tableStyleId>{893750B8-0203-4307-A6BC-F5C68A099308}</a:tableStyleId>
              </a:tblPr>
              <a:tblGrid>
                <a:gridCol w="1749575">
                  <a:extLst>
                    <a:ext uri="{9D8B030D-6E8A-4147-A177-3AD203B41FA5}">
                      <a16:colId xmlns:a16="http://schemas.microsoft.com/office/drawing/2014/main" val="20000"/>
                    </a:ext>
                  </a:extLst>
                </a:gridCol>
                <a:gridCol w="1721400">
                  <a:extLst>
                    <a:ext uri="{9D8B030D-6E8A-4147-A177-3AD203B41FA5}">
                      <a16:colId xmlns:a16="http://schemas.microsoft.com/office/drawing/2014/main" val="20001"/>
                    </a:ext>
                  </a:extLst>
                </a:gridCol>
                <a:gridCol w="1687950">
                  <a:extLst>
                    <a:ext uri="{9D8B030D-6E8A-4147-A177-3AD203B41FA5}">
                      <a16:colId xmlns:a16="http://schemas.microsoft.com/office/drawing/2014/main" val="20002"/>
                    </a:ext>
                  </a:extLst>
                </a:gridCol>
              </a:tblGrid>
              <a:tr h="4927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648925">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98 %</a:t>
                      </a:r>
                      <a:endParaRPr sz="1600" u="none" strike="noStrike" cap="none"/>
                    </a:p>
                    <a:p>
                      <a:pPr marL="0" marR="0" lvl="0" indent="0" algn="ctr" rtl="0">
                        <a:lnSpc>
                          <a:spcPct val="100000"/>
                        </a:lnSpc>
                        <a:spcBef>
                          <a:spcPts val="0"/>
                        </a:spcBef>
                        <a:spcAft>
                          <a:spcPts val="0"/>
                        </a:spcAft>
                        <a:buClr>
                          <a:srgbClr val="000000"/>
                        </a:buClr>
                        <a:buSzPts val="1600"/>
                        <a:buFont typeface="Arial"/>
                        <a:buNone/>
                      </a:pP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97 %</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97%</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fe125d1b4f_0_51"/>
          <p:cNvSpPr txBox="1"/>
          <p:nvPr/>
        </p:nvSpPr>
        <p:spPr>
          <a:xfrm>
            <a:off x="2375575" y="49350"/>
            <a:ext cx="96627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FR" sz="3400" b="1" i="0" u="none" strike="noStrike" cap="none">
                <a:solidFill>
                  <a:schemeClr val="lt1"/>
                </a:solidFill>
                <a:latin typeface="Trebuchet MS"/>
                <a:ea typeface="Trebuchet MS"/>
                <a:cs typeface="Trebuchet MS"/>
                <a:sym typeface="Trebuchet MS"/>
              </a:rPr>
              <a:t>Sommaire</a:t>
            </a:r>
            <a:r>
              <a:rPr lang="fr-FR" sz="2900" b="0" i="0" u="none" strike="noStrike" cap="none">
                <a:solidFill>
                  <a:schemeClr val="lt1"/>
                </a:solidFill>
                <a:latin typeface="Trebuchet MS"/>
                <a:ea typeface="Trebuchet MS"/>
                <a:cs typeface="Trebuchet MS"/>
                <a:sym typeface="Trebuchet MS"/>
              </a:rPr>
              <a:t> </a:t>
            </a:r>
            <a:endParaRPr sz="2900" b="0" i="0" u="none" strike="noStrike" cap="none">
              <a:solidFill>
                <a:schemeClr val="lt1"/>
              </a:solidFill>
              <a:latin typeface="Trebuchet MS"/>
              <a:ea typeface="Trebuchet MS"/>
              <a:cs typeface="Trebuchet MS"/>
              <a:sym typeface="Trebuchet MS"/>
            </a:endParaRPr>
          </a:p>
        </p:txBody>
      </p:sp>
      <p:sp>
        <p:nvSpPr>
          <p:cNvPr id="119" name="Google Shape;119;gfe125d1b4f_0_51"/>
          <p:cNvSpPr txBox="1"/>
          <p:nvPr/>
        </p:nvSpPr>
        <p:spPr>
          <a:xfrm>
            <a:off x="1956350" y="1429650"/>
            <a:ext cx="86961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Présentation des principaux indicateurs :   </a:t>
            </a: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457200" marR="0" lvl="0" indent="-406400" algn="l" rtl="0">
              <a:lnSpc>
                <a:spcPct val="100000"/>
              </a:lnSpc>
              <a:spcBef>
                <a:spcPts val="0"/>
              </a:spcBef>
              <a:spcAft>
                <a:spcPts val="0"/>
              </a:spcAft>
              <a:buClr>
                <a:srgbClr val="000000"/>
              </a:buClr>
              <a:buSzPts val="2800"/>
              <a:buFont typeface="Arial"/>
              <a:buAutoNum type="arabicPeriod"/>
            </a:pPr>
            <a:r>
              <a:rPr lang="fr-FR" sz="2800" b="1" i="0" u="none" strike="noStrike" cap="none">
                <a:solidFill>
                  <a:srgbClr val="000000"/>
                </a:solidFill>
                <a:latin typeface="Arial"/>
                <a:ea typeface="Arial"/>
                <a:cs typeface="Arial"/>
                <a:sym typeface="Arial"/>
              </a:rPr>
              <a:t>Périmètre de l’Eau Potable</a:t>
            </a:r>
            <a:endParaRPr sz="28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457200" marR="0" lvl="0" indent="-406400" algn="l" rtl="0">
              <a:lnSpc>
                <a:spcPct val="100000"/>
              </a:lnSpc>
              <a:spcBef>
                <a:spcPts val="0"/>
              </a:spcBef>
              <a:spcAft>
                <a:spcPts val="0"/>
              </a:spcAft>
              <a:buClr>
                <a:srgbClr val="000000"/>
              </a:buClr>
              <a:buSzPts val="2800"/>
              <a:buFont typeface="Arial"/>
              <a:buAutoNum type="arabicPeriod"/>
            </a:pPr>
            <a:r>
              <a:rPr lang="fr-FR" sz="2800" b="1" i="0" u="none" strike="noStrike" cap="none">
                <a:solidFill>
                  <a:srgbClr val="000000"/>
                </a:solidFill>
                <a:latin typeface="Arial"/>
                <a:ea typeface="Arial"/>
                <a:cs typeface="Arial"/>
                <a:sym typeface="Arial"/>
              </a:rPr>
              <a:t>Périmètre Assainissement Collectif </a:t>
            </a:r>
            <a:endParaRPr sz="28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0000"/>
              </a:solidFill>
              <a:latin typeface="Arial"/>
              <a:ea typeface="Arial"/>
              <a:cs typeface="Arial"/>
              <a:sym typeface="Arial"/>
            </a:endParaRPr>
          </a:p>
          <a:p>
            <a:pPr marL="457200" marR="0" lvl="0" indent="-406400" algn="l" rtl="0">
              <a:lnSpc>
                <a:spcPct val="100000"/>
              </a:lnSpc>
              <a:spcBef>
                <a:spcPts val="0"/>
              </a:spcBef>
              <a:spcAft>
                <a:spcPts val="0"/>
              </a:spcAft>
              <a:buClr>
                <a:srgbClr val="000000"/>
              </a:buClr>
              <a:buSzPts val="2800"/>
              <a:buFont typeface="Arial"/>
              <a:buAutoNum type="arabicPeriod"/>
            </a:pPr>
            <a:r>
              <a:rPr lang="fr-FR" sz="2800" b="1" i="0" u="none" strike="noStrike" cap="none">
                <a:solidFill>
                  <a:srgbClr val="000000"/>
                </a:solidFill>
                <a:latin typeface="Arial"/>
                <a:ea typeface="Arial"/>
                <a:cs typeface="Arial"/>
                <a:sym typeface="Arial"/>
              </a:rPr>
              <a:t>Périmètre de l’Assainissement Non Collectif </a:t>
            </a:r>
            <a:endParaRPr sz="2800" b="1"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13c2fe3db84_0_155"/>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a:t>PÉRIMÈTRE ASSAINISSEMENT</a:t>
            </a:r>
            <a:endParaRPr/>
          </a:p>
          <a:p>
            <a:pPr marL="0" lvl="0" indent="0" algn="ctr" rtl="0">
              <a:lnSpc>
                <a:spcPct val="100000"/>
              </a:lnSpc>
              <a:spcBef>
                <a:spcPts val="0"/>
              </a:spcBef>
              <a:spcAft>
                <a:spcPts val="0"/>
              </a:spcAft>
              <a:buClr>
                <a:schemeClr val="dk1"/>
              </a:buClr>
              <a:buSzPts val="1100"/>
              <a:buFont typeface="Arial"/>
              <a:buNone/>
            </a:pPr>
            <a:endParaRPr sz="2600">
              <a:solidFill>
                <a:schemeClr val="accent6"/>
              </a:solidFill>
              <a:latin typeface="Arial"/>
              <a:ea typeface="Arial"/>
              <a:cs typeface="Arial"/>
              <a:sym typeface="Arial"/>
            </a:endParaRPr>
          </a:p>
        </p:txBody>
      </p:sp>
      <p:pic>
        <p:nvPicPr>
          <p:cNvPr id="313" name="Google Shape;313;g13c2fe3db84_0_155"/>
          <p:cNvPicPr preferRelativeResize="0"/>
          <p:nvPr/>
        </p:nvPicPr>
        <p:blipFill rotWithShape="1">
          <a:blip r:embed="rId3">
            <a:alphaModFix/>
          </a:blip>
          <a:srcRect/>
          <a:stretch/>
        </p:blipFill>
        <p:spPr>
          <a:xfrm>
            <a:off x="3779300" y="749950"/>
            <a:ext cx="5748025" cy="503250"/>
          </a:xfrm>
          <a:prstGeom prst="rect">
            <a:avLst/>
          </a:prstGeom>
          <a:noFill/>
          <a:ln>
            <a:noFill/>
          </a:ln>
        </p:spPr>
      </p:pic>
      <p:graphicFrame>
        <p:nvGraphicFramePr>
          <p:cNvPr id="314" name="Google Shape;314;g13c2fe3db84_0_155"/>
          <p:cNvGraphicFramePr/>
          <p:nvPr/>
        </p:nvGraphicFramePr>
        <p:xfrm>
          <a:off x="3981388" y="1602225"/>
          <a:ext cx="3000000" cy="3000000"/>
        </p:xfrm>
        <a:graphic>
          <a:graphicData uri="http://schemas.openxmlformats.org/drawingml/2006/table">
            <a:tbl>
              <a:tblPr>
                <a:noFill/>
                <a:tableStyleId>{893750B8-0203-4307-A6BC-F5C68A099308}</a:tableStyleId>
              </a:tblPr>
              <a:tblGrid>
                <a:gridCol w="1707725">
                  <a:extLst>
                    <a:ext uri="{9D8B030D-6E8A-4147-A177-3AD203B41FA5}">
                      <a16:colId xmlns:a16="http://schemas.microsoft.com/office/drawing/2014/main" val="20000"/>
                    </a:ext>
                  </a:extLst>
                </a:gridCol>
                <a:gridCol w="1680225">
                  <a:extLst>
                    <a:ext uri="{9D8B030D-6E8A-4147-A177-3AD203B41FA5}">
                      <a16:colId xmlns:a16="http://schemas.microsoft.com/office/drawing/2014/main" val="20001"/>
                    </a:ext>
                  </a:extLst>
                </a:gridCol>
                <a:gridCol w="1647575">
                  <a:extLst>
                    <a:ext uri="{9D8B030D-6E8A-4147-A177-3AD203B41FA5}">
                      <a16:colId xmlns:a16="http://schemas.microsoft.com/office/drawing/2014/main" val="20002"/>
                    </a:ext>
                  </a:extLst>
                </a:gridCol>
              </a:tblGrid>
              <a:tr h="43655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2022</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736075">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2,22 €</a:t>
                      </a:r>
                      <a:endParaRPr sz="1600" u="none" strike="noStrike" cap="none"/>
                    </a:p>
                    <a:p>
                      <a:pPr marL="0" marR="0" lvl="0" indent="0" algn="ctr"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2,26 €</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8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2,34 €</a:t>
                      </a: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pic>
        <p:nvPicPr>
          <p:cNvPr id="315" name="Google Shape;315;g13c2fe3db84_0_155"/>
          <p:cNvPicPr preferRelativeResize="0"/>
          <p:nvPr/>
        </p:nvPicPr>
        <p:blipFill rotWithShape="1">
          <a:blip r:embed="rId4">
            <a:alphaModFix/>
          </a:blip>
          <a:srcRect/>
          <a:stretch/>
        </p:blipFill>
        <p:spPr>
          <a:xfrm>
            <a:off x="754300" y="3269800"/>
            <a:ext cx="2048100" cy="1926200"/>
          </a:xfrm>
          <a:prstGeom prst="rect">
            <a:avLst/>
          </a:prstGeom>
          <a:noFill/>
          <a:ln>
            <a:noFill/>
          </a:ln>
        </p:spPr>
      </p:pic>
      <p:pic>
        <p:nvPicPr>
          <p:cNvPr id="316" name="Google Shape;316;g13c2fe3db84_0_155"/>
          <p:cNvPicPr preferRelativeResize="0"/>
          <p:nvPr/>
        </p:nvPicPr>
        <p:blipFill rotWithShape="1">
          <a:blip r:embed="rId5">
            <a:alphaModFix/>
          </a:blip>
          <a:srcRect/>
          <a:stretch/>
        </p:blipFill>
        <p:spPr>
          <a:xfrm>
            <a:off x="3240975" y="3226725"/>
            <a:ext cx="6587174" cy="2437300"/>
          </a:xfrm>
          <a:prstGeom prst="rect">
            <a:avLst/>
          </a:prstGeom>
          <a:noFill/>
          <a:ln>
            <a:noFill/>
          </a:ln>
        </p:spPr>
      </p:pic>
      <p:pic>
        <p:nvPicPr>
          <p:cNvPr id="317" name="Google Shape;317;g13c2fe3db84_0_155"/>
          <p:cNvPicPr preferRelativeResize="0"/>
          <p:nvPr/>
        </p:nvPicPr>
        <p:blipFill rotWithShape="1">
          <a:blip r:embed="rId6">
            <a:alphaModFix/>
          </a:blip>
          <a:srcRect/>
          <a:stretch/>
        </p:blipFill>
        <p:spPr>
          <a:xfrm>
            <a:off x="8214250" y="3153900"/>
            <a:ext cx="2689853" cy="2355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3c2fe3db84_0_171"/>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a:t>PÉRIMÈTRE ASSAINISSEMENT</a:t>
            </a:r>
            <a:endParaRPr/>
          </a:p>
          <a:p>
            <a:pPr marL="0" lvl="0" indent="0" algn="ctr" rtl="0">
              <a:lnSpc>
                <a:spcPct val="100000"/>
              </a:lnSpc>
              <a:spcBef>
                <a:spcPts val="0"/>
              </a:spcBef>
              <a:spcAft>
                <a:spcPts val="0"/>
              </a:spcAft>
              <a:buClr>
                <a:schemeClr val="dk1"/>
              </a:buClr>
              <a:buSzPts val="1100"/>
              <a:buFont typeface="Arial"/>
              <a:buNone/>
            </a:pPr>
            <a:endParaRPr sz="2600">
              <a:solidFill>
                <a:schemeClr val="accent6"/>
              </a:solidFill>
              <a:latin typeface="Arial"/>
              <a:ea typeface="Arial"/>
              <a:cs typeface="Arial"/>
              <a:sym typeface="Arial"/>
            </a:endParaRPr>
          </a:p>
        </p:txBody>
      </p:sp>
      <p:pic>
        <p:nvPicPr>
          <p:cNvPr id="323" name="Google Shape;323;g13c2fe3db84_0_171"/>
          <p:cNvPicPr preferRelativeResize="0"/>
          <p:nvPr/>
        </p:nvPicPr>
        <p:blipFill rotWithShape="1">
          <a:blip r:embed="rId3">
            <a:alphaModFix/>
          </a:blip>
          <a:srcRect/>
          <a:stretch/>
        </p:blipFill>
        <p:spPr>
          <a:xfrm>
            <a:off x="365100" y="1056600"/>
            <a:ext cx="5644300" cy="533475"/>
          </a:xfrm>
          <a:prstGeom prst="rect">
            <a:avLst/>
          </a:prstGeom>
          <a:noFill/>
          <a:ln>
            <a:noFill/>
          </a:ln>
        </p:spPr>
      </p:pic>
      <p:graphicFrame>
        <p:nvGraphicFramePr>
          <p:cNvPr id="324" name="Google Shape;324;g13c2fe3db84_0_171"/>
          <p:cNvGraphicFramePr/>
          <p:nvPr/>
        </p:nvGraphicFramePr>
        <p:xfrm>
          <a:off x="192413" y="1789675"/>
          <a:ext cx="3000000" cy="3000000"/>
        </p:xfrm>
        <a:graphic>
          <a:graphicData uri="http://schemas.openxmlformats.org/drawingml/2006/table">
            <a:tbl>
              <a:tblPr>
                <a:noFill/>
                <a:tableStyleId>{893750B8-0203-4307-A6BC-F5C68A099308}</a:tableStyleId>
              </a:tblPr>
              <a:tblGrid>
                <a:gridCol w="1589925">
                  <a:extLst>
                    <a:ext uri="{9D8B030D-6E8A-4147-A177-3AD203B41FA5}">
                      <a16:colId xmlns:a16="http://schemas.microsoft.com/office/drawing/2014/main" val="20000"/>
                    </a:ext>
                  </a:extLst>
                </a:gridCol>
                <a:gridCol w="1554100">
                  <a:extLst>
                    <a:ext uri="{9D8B030D-6E8A-4147-A177-3AD203B41FA5}">
                      <a16:colId xmlns:a16="http://schemas.microsoft.com/office/drawing/2014/main" val="20001"/>
                    </a:ext>
                  </a:extLst>
                </a:gridCol>
                <a:gridCol w="1533225">
                  <a:extLst>
                    <a:ext uri="{9D8B030D-6E8A-4147-A177-3AD203B41FA5}">
                      <a16:colId xmlns:a16="http://schemas.microsoft.com/office/drawing/2014/main" val="20002"/>
                    </a:ext>
                  </a:extLst>
                </a:gridCol>
              </a:tblGrid>
              <a:tr h="43655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736075">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4,7</a:t>
                      </a:r>
                      <a:endParaRPr sz="1600" u="none" strike="noStrike" cap="none"/>
                    </a:p>
                    <a:p>
                      <a:pPr marL="0" marR="0" lvl="0" indent="0" algn="ctr"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4,6</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8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5,1</a:t>
                      </a:r>
                      <a:endParaRPr sz="1600" b="1" i="1" u="none" strike="noStrike" cap="none"/>
                    </a:p>
                    <a:p>
                      <a:pPr marL="0" marR="0" lvl="0" indent="0" algn="ctr" rtl="0">
                        <a:lnSpc>
                          <a:spcPct val="100000"/>
                        </a:lnSpc>
                        <a:spcBef>
                          <a:spcPts val="0"/>
                        </a:spcBef>
                        <a:spcAft>
                          <a:spcPts val="0"/>
                        </a:spcAft>
                        <a:buClr>
                          <a:srgbClr val="000000"/>
                        </a:buClr>
                        <a:buSzPts val="1600"/>
                        <a:buFont typeface="Arial"/>
                        <a:buNone/>
                      </a:pP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pic>
        <p:nvPicPr>
          <p:cNvPr id="325" name="Google Shape;325;g13c2fe3db84_0_171"/>
          <p:cNvPicPr preferRelativeResize="0"/>
          <p:nvPr/>
        </p:nvPicPr>
        <p:blipFill rotWithShape="1">
          <a:blip r:embed="rId4">
            <a:alphaModFix/>
          </a:blip>
          <a:srcRect/>
          <a:stretch/>
        </p:blipFill>
        <p:spPr>
          <a:xfrm>
            <a:off x="286150" y="3443825"/>
            <a:ext cx="4400975" cy="2121525"/>
          </a:xfrm>
          <a:prstGeom prst="rect">
            <a:avLst/>
          </a:prstGeom>
          <a:noFill/>
          <a:ln>
            <a:noFill/>
          </a:ln>
        </p:spPr>
      </p:pic>
      <p:pic>
        <p:nvPicPr>
          <p:cNvPr id="326" name="Google Shape;326;g13c2fe3db84_0_171"/>
          <p:cNvPicPr preferRelativeResize="0"/>
          <p:nvPr/>
        </p:nvPicPr>
        <p:blipFill rotWithShape="1">
          <a:blip r:embed="rId5">
            <a:alphaModFix/>
          </a:blip>
          <a:srcRect/>
          <a:stretch/>
        </p:blipFill>
        <p:spPr>
          <a:xfrm>
            <a:off x="1771850" y="5860175"/>
            <a:ext cx="1518400" cy="887375"/>
          </a:xfrm>
          <a:prstGeom prst="rect">
            <a:avLst/>
          </a:prstGeom>
          <a:noFill/>
          <a:ln>
            <a:noFill/>
          </a:ln>
        </p:spPr>
      </p:pic>
      <p:pic>
        <p:nvPicPr>
          <p:cNvPr id="327" name="Google Shape;327;g13c2fe3db84_0_171"/>
          <p:cNvPicPr preferRelativeResize="0"/>
          <p:nvPr/>
        </p:nvPicPr>
        <p:blipFill rotWithShape="1">
          <a:blip r:embed="rId6">
            <a:alphaModFix/>
          </a:blip>
          <a:srcRect/>
          <a:stretch/>
        </p:blipFill>
        <p:spPr>
          <a:xfrm>
            <a:off x="6423824" y="969200"/>
            <a:ext cx="5546700" cy="708275"/>
          </a:xfrm>
          <a:prstGeom prst="rect">
            <a:avLst/>
          </a:prstGeom>
          <a:noFill/>
          <a:ln>
            <a:noFill/>
          </a:ln>
        </p:spPr>
      </p:pic>
      <p:graphicFrame>
        <p:nvGraphicFramePr>
          <p:cNvPr id="328" name="Google Shape;328;g13c2fe3db84_0_171"/>
          <p:cNvGraphicFramePr/>
          <p:nvPr/>
        </p:nvGraphicFramePr>
        <p:xfrm>
          <a:off x="6675438" y="1848900"/>
          <a:ext cx="3000000" cy="3000000"/>
        </p:xfrm>
        <a:graphic>
          <a:graphicData uri="http://schemas.openxmlformats.org/drawingml/2006/table">
            <a:tbl>
              <a:tblPr>
                <a:noFill/>
                <a:tableStyleId>{893750B8-0203-4307-A6BC-F5C68A099308}</a:tableStyleId>
              </a:tblPr>
              <a:tblGrid>
                <a:gridCol w="1589925">
                  <a:extLst>
                    <a:ext uri="{9D8B030D-6E8A-4147-A177-3AD203B41FA5}">
                      <a16:colId xmlns:a16="http://schemas.microsoft.com/office/drawing/2014/main" val="20000"/>
                    </a:ext>
                  </a:extLst>
                </a:gridCol>
                <a:gridCol w="1554100">
                  <a:extLst>
                    <a:ext uri="{9D8B030D-6E8A-4147-A177-3AD203B41FA5}">
                      <a16:colId xmlns:a16="http://schemas.microsoft.com/office/drawing/2014/main" val="20001"/>
                    </a:ext>
                  </a:extLst>
                </a:gridCol>
                <a:gridCol w="1533225">
                  <a:extLst>
                    <a:ext uri="{9D8B030D-6E8A-4147-A177-3AD203B41FA5}">
                      <a16:colId xmlns:a16="http://schemas.microsoft.com/office/drawing/2014/main" val="20002"/>
                    </a:ext>
                  </a:extLst>
                </a:gridCol>
              </a:tblGrid>
              <a:tr h="43655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2019</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2020</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rgbClr val="FFFFFF"/>
                          </a:solidFill>
                        </a:rPr>
                        <a:t>2021</a:t>
                      </a:r>
                      <a:endParaRPr sz="1600" b="1" u="none" strike="noStrike" cap="none">
                        <a:solidFill>
                          <a:srgbClr val="FFFFFF"/>
                        </a:solidFill>
                      </a:endParaRPr>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6AA84F"/>
                    </a:solidFill>
                  </a:tcPr>
                </a:tc>
                <a:extLst>
                  <a:ext uri="{0D108BD9-81ED-4DB2-BD59-A6C34878D82A}">
                    <a16:rowId xmlns:a16="http://schemas.microsoft.com/office/drawing/2014/main" val="10000"/>
                  </a:ext>
                </a:extLst>
              </a:tr>
              <a:tr h="736075">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3,94</a:t>
                      </a:r>
                      <a:endParaRPr sz="1600" u="none" strike="noStrike" cap="none"/>
                    </a:p>
                    <a:p>
                      <a:pPr marL="0" marR="0" lvl="0" indent="0" algn="ctr" rtl="0">
                        <a:lnSpc>
                          <a:spcPct val="100000"/>
                        </a:lnSpc>
                        <a:spcBef>
                          <a:spcPts val="0"/>
                        </a:spcBef>
                        <a:spcAft>
                          <a:spcPts val="0"/>
                        </a:spcAft>
                        <a:buClr>
                          <a:srgbClr val="000000"/>
                        </a:buClr>
                        <a:buSzPts val="1000"/>
                        <a:buFont typeface="Arial"/>
                        <a:buNone/>
                      </a:pPr>
                      <a:endParaRPr sz="10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4,54</a:t>
                      </a:r>
                      <a:endParaRPr sz="1600"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Clr>
                          <a:srgbClr val="000000"/>
                        </a:buClr>
                        <a:buSzPts val="800"/>
                        <a:buFont typeface="Arial"/>
                        <a:buNone/>
                      </a:pPr>
                      <a:endParaRPr sz="800" b="1" i="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4,84</a:t>
                      </a:r>
                      <a:endParaRPr sz="1600" b="1" i="1" u="none" strike="noStrike" cap="none"/>
                    </a:p>
                    <a:p>
                      <a:pPr marL="0" marR="0" lvl="0" indent="0" algn="ctr" rtl="0">
                        <a:lnSpc>
                          <a:spcPct val="100000"/>
                        </a:lnSpc>
                        <a:spcBef>
                          <a:spcPts val="0"/>
                        </a:spcBef>
                        <a:spcAft>
                          <a:spcPts val="0"/>
                        </a:spcAft>
                        <a:buClr>
                          <a:srgbClr val="000000"/>
                        </a:buClr>
                        <a:buSzPts val="1600"/>
                        <a:buFont typeface="Arial"/>
                        <a:buNone/>
                      </a:pPr>
                      <a:endParaRPr sz="1600" b="1" i="1" u="none" strike="noStrike" cap="none"/>
                    </a:p>
                  </a:txBody>
                  <a:tcPr marL="91425" marR="91425" marT="91425" marB="91425">
                    <a:lnL w="19050" cap="flat" cmpd="sng">
                      <a:solidFill>
                        <a:srgbClr val="38761D"/>
                      </a:solidFill>
                      <a:prstDash val="solid"/>
                      <a:round/>
                      <a:headEnd type="none" w="sm" len="sm"/>
                      <a:tailEnd type="none" w="sm" len="sm"/>
                    </a:lnL>
                    <a:lnR w="19050" cap="flat" cmpd="sng">
                      <a:solidFill>
                        <a:srgbClr val="38761D"/>
                      </a:solidFill>
                      <a:prstDash val="solid"/>
                      <a:round/>
                      <a:headEnd type="none" w="sm" len="sm"/>
                      <a:tailEnd type="none" w="sm" len="sm"/>
                    </a:lnR>
                    <a:lnT w="19050" cap="flat" cmpd="sng">
                      <a:solidFill>
                        <a:srgbClr val="38761D"/>
                      </a:solidFill>
                      <a:prstDash val="solid"/>
                      <a:round/>
                      <a:headEnd type="none" w="sm" len="sm"/>
                      <a:tailEnd type="none" w="sm" len="sm"/>
                    </a:lnT>
                    <a:lnB w="19050" cap="flat" cmpd="sng">
                      <a:solidFill>
                        <a:srgbClr val="38761D"/>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bl>
          </a:graphicData>
        </a:graphic>
      </p:graphicFrame>
      <p:pic>
        <p:nvPicPr>
          <p:cNvPr id="329" name="Google Shape;329;g13c2fe3db84_0_171"/>
          <p:cNvPicPr preferRelativeResize="0"/>
          <p:nvPr/>
        </p:nvPicPr>
        <p:blipFill rotWithShape="1">
          <a:blip r:embed="rId7">
            <a:alphaModFix/>
          </a:blip>
          <a:srcRect/>
          <a:stretch/>
        </p:blipFill>
        <p:spPr>
          <a:xfrm>
            <a:off x="6729725" y="3443825"/>
            <a:ext cx="4677249" cy="2121525"/>
          </a:xfrm>
          <a:prstGeom prst="rect">
            <a:avLst/>
          </a:prstGeom>
          <a:noFill/>
          <a:ln>
            <a:noFill/>
          </a:ln>
        </p:spPr>
      </p:pic>
      <p:pic>
        <p:nvPicPr>
          <p:cNvPr id="330" name="Google Shape;330;g13c2fe3db84_0_171"/>
          <p:cNvPicPr preferRelativeResize="0"/>
          <p:nvPr/>
        </p:nvPicPr>
        <p:blipFill rotWithShape="1">
          <a:blip r:embed="rId8">
            <a:alphaModFix/>
          </a:blip>
          <a:srcRect/>
          <a:stretch/>
        </p:blipFill>
        <p:spPr>
          <a:xfrm>
            <a:off x="8265375" y="5780675"/>
            <a:ext cx="1740400" cy="966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143cd81e0ab_0_29"/>
          <p:cNvSpPr txBox="1">
            <a:spLocks noGrp="1"/>
          </p:cNvSpPr>
          <p:nvPr>
            <p:ph type="title"/>
          </p:nvPr>
        </p:nvSpPr>
        <p:spPr>
          <a:xfrm>
            <a:off x="5131177" y="0"/>
            <a:ext cx="7159500" cy="661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500"/>
              <a:buNone/>
            </a:pPr>
            <a:r>
              <a:rPr lang="fr-FR"/>
              <a:t>PÉRIMÈTRE ASSAINISSEMENT NON COLLECTIF </a:t>
            </a:r>
            <a:endParaRPr/>
          </a:p>
        </p:txBody>
      </p:sp>
      <p:sp>
        <p:nvSpPr>
          <p:cNvPr id="336" name="Google Shape;336;g143cd81e0ab_0_29"/>
          <p:cNvSpPr txBox="1"/>
          <p:nvPr/>
        </p:nvSpPr>
        <p:spPr>
          <a:xfrm>
            <a:off x="8140800" y="2072200"/>
            <a:ext cx="2950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lt1"/>
                </a:solidFill>
                <a:highlight>
                  <a:srgbClr val="6AA84F"/>
                </a:highlight>
                <a:latin typeface="Arial"/>
                <a:ea typeface="Arial"/>
                <a:cs typeface="Arial"/>
                <a:sym typeface="Arial"/>
              </a:rPr>
              <a:t>Pas d’intégration de commune entre 2020 et 2021</a:t>
            </a:r>
            <a:endParaRPr sz="1400" b="0" i="0" u="none" strike="noStrike" cap="none">
              <a:solidFill>
                <a:schemeClr val="lt1"/>
              </a:solidFill>
              <a:highlight>
                <a:srgbClr val="6AA84F"/>
              </a:highlight>
              <a:latin typeface="Arial"/>
              <a:ea typeface="Arial"/>
              <a:cs typeface="Arial"/>
              <a:sym typeface="Arial"/>
            </a:endParaRPr>
          </a:p>
        </p:txBody>
      </p:sp>
      <p:pic>
        <p:nvPicPr>
          <p:cNvPr id="337" name="Google Shape;337;g143cd81e0ab_0_29"/>
          <p:cNvPicPr preferRelativeResize="0"/>
          <p:nvPr/>
        </p:nvPicPr>
        <p:blipFill rotWithShape="1">
          <a:blip r:embed="rId3">
            <a:alphaModFix/>
          </a:blip>
          <a:srcRect/>
          <a:stretch/>
        </p:blipFill>
        <p:spPr>
          <a:xfrm>
            <a:off x="3068825" y="661225"/>
            <a:ext cx="4498775" cy="6084724"/>
          </a:xfrm>
          <a:prstGeom prst="rect">
            <a:avLst/>
          </a:prstGeom>
          <a:noFill/>
          <a:ln>
            <a:noFill/>
          </a:ln>
        </p:spPr>
      </p:pic>
      <p:sp>
        <p:nvSpPr>
          <p:cNvPr id="338" name="Google Shape;338;g143cd81e0ab_0_29"/>
          <p:cNvSpPr txBox="1"/>
          <p:nvPr/>
        </p:nvSpPr>
        <p:spPr>
          <a:xfrm>
            <a:off x="3137900" y="730200"/>
            <a:ext cx="1036200" cy="615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39" name="Google Shape;339;g143cd81e0ab_0_29"/>
          <p:cNvGraphicFramePr/>
          <p:nvPr/>
        </p:nvGraphicFramePr>
        <p:xfrm>
          <a:off x="8449725" y="4725950"/>
          <a:ext cx="3000000" cy="3000000"/>
        </p:xfrm>
        <a:graphic>
          <a:graphicData uri="http://schemas.openxmlformats.org/drawingml/2006/table">
            <a:tbl>
              <a:tblPr>
                <a:noFill/>
                <a:tableStyleId>{893750B8-0203-4307-A6BC-F5C68A099308}</a:tableStyleId>
              </a:tblPr>
              <a:tblGrid>
                <a:gridCol w="797850">
                  <a:extLst>
                    <a:ext uri="{9D8B030D-6E8A-4147-A177-3AD203B41FA5}">
                      <a16:colId xmlns:a16="http://schemas.microsoft.com/office/drawing/2014/main" val="20000"/>
                    </a:ext>
                  </a:extLst>
                </a:gridCol>
                <a:gridCol w="766450">
                  <a:extLst>
                    <a:ext uri="{9D8B030D-6E8A-4147-A177-3AD203B41FA5}">
                      <a16:colId xmlns:a16="http://schemas.microsoft.com/office/drawing/2014/main" val="20001"/>
                    </a:ext>
                  </a:extLst>
                </a:gridCol>
                <a:gridCol w="703900">
                  <a:extLst>
                    <a:ext uri="{9D8B030D-6E8A-4147-A177-3AD203B41FA5}">
                      <a16:colId xmlns:a16="http://schemas.microsoft.com/office/drawing/2014/main" val="20002"/>
                    </a:ext>
                  </a:extLst>
                </a:gridCol>
                <a:gridCol w="744975">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2018</a:t>
                      </a:r>
                      <a:endParaRPr sz="14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2019</a:t>
                      </a:r>
                      <a:endParaRPr sz="14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2020</a:t>
                      </a:r>
                      <a:endParaRPr sz="14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rPr>
                        <a:t>2021</a:t>
                      </a:r>
                      <a:endParaRPr sz="14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534350">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t>225</a:t>
                      </a:r>
                      <a:endParaRPr sz="14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t>245</a:t>
                      </a:r>
                      <a:endParaRPr sz="14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t>244</a:t>
                      </a:r>
                      <a:endParaRPr sz="14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t>244</a:t>
                      </a:r>
                      <a:endParaRPr sz="1400" b="1"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bl>
          </a:graphicData>
        </a:graphic>
      </p:graphicFrame>
      <p:sp>
        <p:nvSpPr>
          <p:cNvPr id="340" name="Google Shape;340;g143cd81e0ab_0_29"/>
          <p:cNvSpPr txBox="1"/>
          <p:nvPr/>
        </p:nvSpPr>
        <p:spPr>
          <a:xfrm>
            <a:off x="8449725" y="4267450"/>
            <a:ext cx="3729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Trebuchet MS"/>
                <a:ea typeface="Trebuchet MS"/>
                <a:cs typeface="Trebuchet MS"/>
                <a:sym typeface="Trebuchet MS"/>
              </a:rPr>
              <a:t>Nombre de communes :</a:t>
            </a: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3c2fe3db84_0_191"/>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lt1"/>
              </a:buClr>
              <a:buSzPts val="2500"/>
              <a:buFont typeface="Trebuchet MS"/>
              <a:buNone/>
            </a:pPr>
            <a:r>
              <a:rPr lang="fr-FR" sz="2400"/>
              <a:t>PÉRIMÈTRE ASSAINISSEMENT NON COLLECTIF</a:t>
            </a:r>
            <a:endParaRPr sz="2900"/>
          </a:p>
          <a:p>
            <a:pPr marL="0" lvl="0" indent="0" algn="ctr" rtl="0">
              <a:lnSpc>
                <a:spcPct val="100000"/>
              </a:lnSpc>
              <a:spcBef>
                <a:spcPts val="0"/>
              </a:spcBef>
              <a:spcAft>
                <a:spcPts val="0"/>
              </a:spcAft>
              <a:buClr>
                <a:schemeClr val="dk1"/>
              </a:buClr>
              <a:buSzPts val="1100"/>
              <a:buFont typeface="Arial"/>
              <a:buNone/>
            </a:pPr>
            <a:endParaRPr sz="2600">
              <a:solidFill>
                <a:srgbClr val="1155CC"/>
              </a:solidFill>
              <a:latin typeface="Arial"/>
              <a:ea typeface="Arial"/>
              <a:cs typeface="Arial"/>
              <a:sym typeface="Arial"/>
            </a:endParaRPr>
          </a:p>
        </p:txBody>
      </p:sp>
      <p:pic>
        <p:nvPicPr>
          <p:cNvPr id="346" name="Google Shape;346;g13c2fe3db84_0_191"/>
          <p:cNvPicPr preferRelativeResize="0"/>
          <p:nvPr/>
        </p:nvPicPr>
        <p:blipFill rotWithShape="1">
          <a:blip r:embed="rId3">
            <a:alphaModFix/>
          </a:blip>
          <a:srcRect/>
          <a:stretch/>
        </p:blipFill>
        <p:spPr>
          <a:xfrm>
            <a:off x="2338625" y="762000"/>
            <a:ext cx="9295300" cy="708275"/>
          </a:xfrm>
          <a:prstGeom prst="rect">
            <a:avLst/>
          </a:prstGeom>
          <a:noFill/>
          <a:ln>
            <a:noFill/>
          </a:ln>
        </p:spPr>
      </p:pic>
      <p:graphicFrame>
        <p:nvGraphicFramePr>
          <p:cNvPr id="347" name="Google Shape;347;g13c2fe3db84_0_191"/>
          <p:cNvGraphicFramePr/>
          <p:nvPr/>
        </p:nvGraphicFramePr>
        <p:xfrm>
          <a:off x="2610225" y="2047000"/>
          <a:ext cx="3000000" cy="3000000"/>
        </p:xfrm>
        <a:graphic>
          <a:graphicData uri="http://schemas.openxmlformats.org/drawingml/2006/table">
            <a:tbl>
              <a:tblPr>
                <a:noFill/>
                <a:tableStyleId>{893750B8-0203-4307-A6BC-F5C68A099308}</a:tableStyleId>
              </a:tblPr>
              <a:tblGrid>
                <a:gridCol w="1465150">
                  <a:extLst>
                    <a:ext uri="{9D8B030D-6E8A-4147-A177-3AD203B41FA5}">
                      <a16:colId xmlns:a16="http://schemas.microsoft.com/office/drawing/2014/main" val="20000"/>
                    </a:ext>
                  </a:extLst>
                </a:gridCol>
                <a:gridCol w="1257925">
                  <a:extLst>
                    <a:ext uri="{9D8B030D-6E8A-4147-A177-3AD203B41FA5}">
                      <a16:colId xmlns:a16="http://schemas.microsoft.com/office/drawing/2014/main" val="20001"/>
                    </a:ext>
                  </a:extLst>
                </a:gridCol>
                <a:gridCol w="1200600">
                  <a:extLst>
                    <a:ext uri="{9D8B030D-6E8A-4147-A177-3AD203B41FA5}">
                      <a16:colId xmlns:a16="http://schemas.microsoft.com/office/drawing/2014/main" val="20002"/>
                    </a:ext>
                  </a:extLst>
                </a:gridCol>
                <a:gridCol w="1240275">
                  <a:extLst>
                    <a:ext uri="{9D8B030D-6E8A-4147-A177-3AD203B41FA5}">
                      <a16:colId xmlns:a16="http://schemas.microsoft.com/office/drawing/2014/main" val="20003"/>
                    </a:ext>
                  </a:extLst>
                </a:gridCol>
                <a:gridCol w="1200675">
                  <a:extLst>
                    <a:ext uri="{9D8B030D-6E8A-4147-A177-3AD203B41FA5}">
                      <a16:colId xmlns:a16="http://schemas.microsoft.com/office/drawing/2014/main" val="20004"/>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fr-FR" sz="2100" b="1" u="none" strike="noStrike" cap="none">
                          <a:solidFill>
                            <a:srgbClr val="FFFFFF"/>
                          </a:solidFill>
                        </a:rPr>
                        <a:t>2018</a:t>
                      </a:r>
                      <a:endParaRPr sz="21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fr-FR" sz="2100" b="1" u="none" strike="noStrike" cap="none">
                          <a:solidFill>
                            <a:srgbClr val="FFFFFF"/>
                          </a:solidFill>
                        </a:rPr>
                        <a:t>2019</a:t>
                      </a:r>
                      <a:endParaRPr sz="21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fr-FR" sz="2100" b="1" u="none" strike="noStrike" cap="none">
                          <a:solidFill>
                            <a:srgbClr val="FFFFFF"/>
                          </a:solidFill>
                        </a:rPr>
                        <a:t>2020</a:t>
                      </a:r>
                      <a:endParaRPr sz="21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2100"/>
                        <a:buFont typeface="Arial"/>
                        <a:buNone/>
                      </a:pPr>
                      <a:r>
                        <a:rPr lang="fr-FR" sz="2100" b="1" u="none" strike="noStrike" cap="none">
                          <a:solidFill>
                            <a:srgbClr val="FFFFFF"/>
                          </a:solidFill>
                        </a:rPr>
                        <a:t>2021</a:t>
                      </a:r>
                      <a:endParaRPr sz="2100" b="1" u="none" strike="noStrike" cap="none">
                        <a:solidFill>
                          <a:srgbClr val="FFFFFF"/>
                        </a:solidFill>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534350">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t>Nombre habitations équipées</a:t>
                      </a:r>
                      <a:endParaRPr sz="1400" b="1"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34 219</a:t>
                      </a:r>
                      <a:endParaRPr sz="16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38 031</a:t>
                      </a:r>
                      <a:endParaRPr sz="16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38 745</a:t>
                      </a:r>
                      <a:endParaRPr sz="16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u="none" strike="noStrike" cap="none"/>
                        <a:t>38 745</a:t>
                      </a:r>
                      <a:endParaRPr sz="1600" b="1"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534350">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t>Nombre habitants desservis</a:t>
                      </a:r>
                      <a:endParaRPr sz="1400" b="1"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62 963</a:t>
                      </a:r>
                      <a:endParaRPr sz="16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69 216</a:t>
                      </a:r>
                      <a:endParaRPr sz="16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fr-FR" sz="1600" u="none" strike="noStrike" cap="none"/>
                        <a:t>73 228</a:t>
                      </a:r>
                      <a:endParaRPr sz="1600"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b="1" u="none" strike="noStrike" cap="none"/>
                    </a:p>
                    <a:p>
                      <a:pPr marL="0" marR="0" lvl="0" indent="0" algn="ctr" rtl="0">
                        <a:lnSpc>
                          <a:spcPct val="100000"/>
                        </a:lnSpc>
                        <a:spcBef>
                          <a:spcPts val="0"/>
                        </a:spcBef>
                        <a:spcAft>
                          <a:spcPts val="0"/>
                        </a:spcAft>
                        <a:buClr>
                          <a:srgbClr val="000000"/>
                        </a:buClr>
                        <a:buSzPts val="1600"/>
                        <a:buFont typeface="Arial"/>
                        <a:buNone/>
                      </a:pPr>
                      <a:r>
                        <a:rPr lang="fr-FR" sz="1600" b="1" u="none" strike="noStrike" cap="none"/>
                        <a:t>71 290</a:t>
                      </a:r>
                      <a:endParaRPr sz="1600" b="1" u="none" strike="noStrike" cap="none"/>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bl>
          </a:graphicData>
        </a:graphic>
      </p:graphicFrame>
      <p:pic>
        <p:nvPicPr>
          <p:cNvPr id="348" name="Google Shape;348;g13c2fe3db84_0_191"/>
          <p:cNvPicPr preferRelativeResize="0"/>
          <p:nvPr/>
        </p:nvPicPr>
        <p:blipFill rotWithShape="1">
          <a:blip r:embed="rId4">
            <a:alphaModFix/>
          </a:blip>
          <a:srcRect/>
          <a:stretch/>
        </p:blipFill>
        <p:spPr>
          <a:xfrm>
            <a:off x="9571600" y="2047000"/>
            <a:ext cx="2121525" cy="1850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3c2fe3db84_0_187"/>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lt1"/>
              </a:buClr>
              <a:buSzPts val="2500"/>
              <a:buFont typeface="Trebuchet MS"/>
              <a:buNone/>
            </a:pPr>
            <a:r>
              <a:rPr lang="fr-FR" sz="2400"/>
              <a:t>PÉRIMÈTRE ASSAINISSEMENT NON COLLECTIF</a:t>
            </a:r>
            <a:endParaRPr sz="2700"/>
          </a:p>
          <a:p>
            <a:pPr marL="0" lvl="0" indent="0" algn="ctr" rtl="0">
              <a:lnSpc>
                <a:spcPct val="100000"/>
              </a:lnSpc>
              <a:spcBef>
                <a:spcPts val="0"/>
              </a:spcBef>
              <a:spcAft>
                <a:spcPts val="0"/>
              </a:spcAft>
              <a:buSzPts val="2500"/>
              <a:buNone/>
            </a:pPr>
            <a:endParaRPr sz="2600">
              <a:solidFill>
                <a:srgbClr val="1155CC"/>
              </a:solidFill>
              <a:latin typeface="Arial"/>
              <a:ea typeface="Arial"/>
              <a:cs typeface="Arial"/>
              <a:sym typeface="Arial"/>
            </a:endParaRPr>
          </a:p>
        </p:txBody>
      </p:sp>
      <p:graphicFrame>
        <p:nvGraphicFramePr>
          <p:cNvPr id="354" name="Google Shape;354;g13c2fe3db84_0_187"/>
          <p:cNvGraphicFramePr/>
          <p:nvPr/>
        </p:nvGraphicFramePr>
        <p:xfrm>
          <a:off x="638750" y="1448025"/>
          <a:ext cx="3000000" cy="3000000"/>
        </p:xfrm>
        <a:graphic>
          <a:graphicData uri="http://schemas.openxmlformats.org/drawingml/2006/table">
            <a:tbl>
              <a:tblPr>
                <a:noFill/>
                <a:tableStyleId>{D6EC9A27-7926-4B8F-950C-057F51EC876D}</a:tableStyleId>
              </a:tblPr>
              <a:tblGrid>
                <a:gridCol w="4146175">
                  <a:extLst>
                    <a:ext uri="{9D8B030D-6E8A-4147-A177-3AD203B41FA5}">
                      <a16:colId xmlns:a16="http://schemas.microsoft.com/office/drawing/2014/main" val="20000"/>
                    </a:ext>
                  </a:extLst>
                </a:gridCol>
                <a:gridCol w="1238100">
                  <a:extLst>
                    <a:ext uri="{9D8B030D-6E8A-4147-A177-3AD203B41FA5}">
                      <a16:colId xmlns:a16="http://schemas.microsoft.com/office/drawing/2014/main" val="20001"/>
                    </a:ext>
                  </a:extLst>
                </a:gridCol>
                <a:gridCol w="1324475">
                  <a:extLst>
                    <a:ext uri="{9D8B030D-6E8A-4147-A177-3AD203B41FA5}">
                      <a16:colId xmlns:a16="http://schemas.microsoft.com/office/drawing/2014/main" val="20002"/>
                    </a:ext>
                  </a:extLst>
                </a:gridCol>
              </a:tblGrid>
              <a:tr h="362350">
                <a:tc>
                  <a:txBody>
                    <a:bodyPr/>
                    <a:lstStyle/>
                    <a:p>
                      <a:pPr marL="0" marR="0" lvl="0" indent="0" algn="ctr" rtl="0">
                        <a:lnSpc>
                          <a:spcPct val="100000"/>
                        </a:lnSpc>
                        <a:spcBef>
                          <a:spcPts val="0"/>
                        </a:spcBef>
                        <a:spcAft>
                          <a:spcPts val="0"/>
                        </a:spcAft>
                        <a:buClr>
                          <a:srgbClr val="000000"/>
                        </a:buClr>
                        <a:buSzPts val="1500"/>
                        <a:buFont typeface="Arial"/>
                        <a:buNone/>
                      </a:pPr>
                      <a:endParaRPr sz="1500"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700"/>
                        <a:buFont typeface="Arial"/>
                        <a:buNone/>
                      </a:pPr>
                      <a:r>
                        <a:rPr lang="fr-FR" sz="1700" b="1" u="none" strike="noStrike" cap="none">
                          <a:latin typeface="Trebuchet MS"/>
                          <a:ea typeface="Trebuchet MS"/>
                          <a:cs typeface="Trebuchet MS"/>
                          <a:sym typeface="Trebuchet MS"/>
                        </a:rPr>
                        <a:t>2020</a:t>
                      </a:r>
                      <a:endParaRPr sz="1700" b="1"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fr-FR" sz="1700" b="1" u="none" strike="noStrike" cap="none">
                          <a:latin typeface="Trebuchet MS"/>
                          <a:ea typeface="Trebuchet MS"/>
                          <a:cs typeface="Trebuchet MS"/>
                          <a:sym typeface="Trebuchet MS"/>
                        </a:rPr>
                        <a:t>2021</a:t>
                      </a:r>
                      <a:endParaRPr sz="1700" b="1" u="none" strike="noStrike" cap="none">
                        <a:latin typeface="Trebuchet MS"/>
                        <a:ea typeface="Trebuchet MS"/>
                        <a:cs typeface="Trebuchet MS"/>
                        <a:sym typeface="Trebuchet MS"/>
                      </a:endParaRPr>
                    </a:p>
                  </a:txBody>
                  <a:tcPr marL="63500" marR="63500" marT="63500" marB="63500">
                    <a:solidFill>
                      <a:srgbClr val="F4CCCC"/>
                    </a:solidFill>
                  </a:tcPr>
                </a:tc>
                <a:extLst>
                  <a:ext uri="{0D108BD9-81ED-4DB2-BD59-A6C34878D82A}">
                    <a16:rowId xmlns:a16="http://schemas.microsoft.com/office/drawing/2014/main" val="10000"/>
                  </a:ext>
                </a:extLst>
              </a:tr>
              <a:tr h="319025">
                <a:tc>
                  <a:txBody>
                    <a:bodyPr/>
                    <a:lstStyle/>
                    <a:p>
                      <a:pPr marL="0" marR="0" lvl="0" indent="0" algn="ctr" rtl="0">
                        <a:lnSpc>
                          <a:spcPct val="100000"/>
                        </a:lnSpc>
                        <a:spcBef>
                          <a:spcPts val="0"/>
                        </a:spcBef>
                        <a:spcAft>
                          <a:spcPts val="0"/>
                        </a:spcAft>
                        <a:buClr>
                          <a:srgbClr val="000000"/>
                        </a:buClr>
                        <a:buSzPts val="1500"/>
                        <a:buFont typeface="Arial"/>
                        <a:buNone/>
                      </a:pPr>
                      <a:r>
                        <a:rPr lang="fr-FR" sz="1500" b="1" u="none" strike="noStrike" cap="none">
                          <a:latin typeface="Trebuchet MS"/>
                          <a:ea typeface="Trebuchet MS"/>
                          <a:cs typeface="Trebuchet MS"/>
                          <a:sym typeface="Trebuchet MS"/>
                        </a:rPr>
                        <a:t>Nbr  TOTAL de Dossiers traités</a:t>
                      </a:r>
                      <a:endParaRPr sz="1500" b="1"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b="1" u="none" strike="noStrike" cap="none">
                          <a:latin typeface="Trebuchet MS"/>
                          <a:ea typeface="Trebuchet MS"/>
                          <a:cs typeface="Trebuchet MS"/>
                          <a:sym typeface="Trebuchet MS"/>
                        </a:rPr>
                        <a:t>4148</a:t>
                      </a:r>
                      <a:endParaRPr sz="1500" b="1"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b="1" u="none" strike="noStrike" cap="none">
                          <a:latin typeface="Trebuchet MS"/>
                          <a:ea typeface="Trebuchet MS"/>
                          <a:cs typeface="Trebuchet MS"/>
                          <a:sym typeface="Trebuchet MS"/>
                        </a:rPr>
                        <a:t>4478</a:t>
                      </a:r>
                      <a:endParaRPr sz="1500" b="1" u="none" strike="noStrike" cap="none">
                        <a:latin typeface="Trebuchet MS"/>
                        <a:ea typeface="Trebuchet MS"/>
                        <a:cs typeface="Trebuchet MS"/>
                        <a:sym typeface="Trebuchet MS"/>
                      </a:endParaRPr>
                    </a:p>
                  </a:txBody>
                  <a:tcPr marL="63500" marR="63500" marT="63500" marB="63500">
                    <a:solidFill>
                      <a:srgbClr val="FFD966"/>
                    </a:solidFill>
                  </a:tcPr>
                </a:tc>
                <a:extLst>
                  <a:ext uri="{0D108BD9-81ED-4DB2-BD59-A6C34878D82A}">
                    <a16:rowId xmlns:a16="http://schemas.microsoft.com/office/drawing/2014/main" val="10001"/>
                  </a:ext>
                </a:extLst>
              </a:tr>
              <a:tr h="492800">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Vérification de la conception</a:t>
                      </a:r>
                      <a:endParaRPr sz="1500"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521</a:t>
                      </a:r>
                      <a:endParaRPr sz="1500"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580</a:t>
                      </a:r>
                      <a:endParaRPr sz="1500" u="none" strike="noStrike" cap="none">
                        <a:latin typeface="Trebuchet MS"/>
                        <a:ea typeface="Trebuchet MS"/>
                        <a:cs typeface="Trebuchet MS"/>
                        <a:sym typeface="Trebuchet MS"/>
                      </a:endParaRPr>
                    </a:p>
                  </a:txBody>
                  <a:tcPr marL="63500" marR="63500" marT="63500" marB="63500">
                    <a:solidFill>
                      <a:srgbClr val="FFD966"/>
                    </a:solidFill>
                  </a:tcPr>
                </a:tc>
                <a:extLst>
                  <a:ext uri="{0D108BD9-81ED-4DB2-BD59-A6C34878D82A}">
                    <a16:rowId xmlns:a16="http://schemas.microsoft.com/office/drawing/2014/main" val="10002"/>
                  </a:ext>
                </a:extLst>
              </a:tr>
              <a:tr h="492800">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Visites de réception de l’installation</a:t>
                      </a:r>
                      <a:endParaRPr sz="1500"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416</a:t>
                      </a:r>
                      <a:endParaRPr sz="1500"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496</a:t>
                      </a:r>
                      <a:endParaRPr sz="1500" u="none" strike="noStrike" cap="none">
                        <a:latin typeface="Trebuchet MS"/>
                        <a:ea typeface="Trebuchet MS"/>
                        <a:cs typeface="Trebuchet MS"/>
                        <a:sym typeface="Trebuchet MS"/>
                      </a:endParaRPr>
                    </a:p>
                  </a:txBody>
                  <a:tcPr marL="63500" marR="63500" marT="63500" marB="63500">
                    <a:solidFill>
                      <a:srgbClr val="FFD966"/>
                    </a:solidFill>
                  </a:tcPr>
                </a:tc>
                <a:extLst>
                  <a:ext uri="{0D108BD9-81ED-4DB2-BD59-A6C34878D82A}">
                    <a16:rowId xmlns:a16="http://schemas.microsoft.com/office/drawing/2014/main" val="10003"/>
                  </a:ext>
                </a:extLst>
              </a:tr>
              <a:tr h="364750">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Diagnostics vente immobilière</a:t>
                      </a:r>
                      <a:endParaRPr sz="1500"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1114</a:t>
                      </a:r>
                      <a:endParaRPr sz="1500"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1253</a:t>
                      </a:r>
                      <a:endParaRPr sz="1500" u="none" strike="noStrike" cap="none">
                        <a:latin typeface="Trebuchet MS"/>
                        <a:ea typeface="Trebuchet MS"/>
                        <a:cs typeface="Trebuchet MS"/>
                        <a:sym typeface="Trebuchet MS"/>
                      </a:endParaRPr>
                    </a:p>
                  </a:txBody>
                  <a:tcPr marL="63500" marR="63500" marT="63500" marB="63500">
                    <a:solidFill>
                      <a:srgbClr val="FFD966"/>
                    </a:solidFill>
                  </a:tcPr>
                </a:tc>
                <a:extLst>
                  <a:ext uri="{0D108BD9-81ED-4DB2-BD59-A6C34878D82A}">
                    <a16:rowId xmlns:a16="http://schemas.microsoft.com/office/drawing/2014/main" val="10004"/>
                  </a:ext>
                </a:extLst>
              </a:tr>
              <a:tr h="319025">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Contrôles de bon fonctionnement</a:t>
                      </a:r>
                      <a:endParaRPr sz="1500"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2025</a:t>
                      </a:r>
                      <a:endParaRPr sz="1500"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20</a:t>
                      </a:r>
                      <a:r>
                        <a:rPr lang="fr-FR" sz="1500" u="none" strike="noStrike" cap="none">
                          <a:latin typeface="Trebuchet MS"/>
                          <a:ea typeface="Trebuchet MS"/>
                          <a:cs typeface="Trebuchet MS"/>
                          <a:sym typeface="Trebuchet MS"/>
                        </a:rPr>
                        <a:t>63</a:t>
                      </a:r>
                      <a:endParaRPr sz="1500" u="none" strike="noStrike" cap="none">
                        <a:latin typeface="Trebuchet MS"/>
                        <a:ea typeface="Trebuchet MS"/>
                        <a:cs typeface="Trebuchet MS"/>
                        <a:sym typeface="Trebuchet MS"/>
                      </a:endParaRPr>
                    </a:p>
                  </a:txBody>
                  <a:tcPr marL="63500" marR="63500" marT="63500" marB="63500">
                    <a:solidFill>
                      <a:srgbClr val="FFD966"/>
                    </a:solidFill>
                  </a:tcPr>
                </a:tc>
                <a:extLst>
                  <a:ext uri="{0D108BD9-81ED-4DB2-BD59-A6C34878D82A}">
                    <a16:rowId xmlns:a16="http://schemas.microsoft.com/office/drawing/2014/main" val="10005"/>
                  </a:ext>
                </a:extLst>
              </a:tr>
              <a:tr h="672625">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Nbr de communes en opération groupée de réhabilitation avec subvention de l’AELB</a:t>
                      </a:r>
                      <a:endParaRPr sz="1500"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56</a:t>
                      </a:r>
                      <a:endParaRPr sz="1500"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55</a:t>
                      </a:r>
                      <a:endParaRPr sz="1500" u="none" strike="noStrike" cap="none">
                        <a:latin typeface="Trebuchet MS"/>
                        <a:ea typeface="Trebuchet MS"/>
                        <a:cs typeface="Trebuchet MS"/>
                        <a:sym typeface="Trebuchet MS"/>
                      </a:endParaRPr>
                    </a:p>
                  </a:txBody>
                  <a:tcPr marL="63500" marR="63500" marT="63500" marB="63500">
                    <a:solidFill>
                      <a:srgbClr val="FFD966"/>
                    </a:solidFill>
                  </a:tcPr>
                </a:tc>
                <a:extLst>
                  <a:ext uri="{0D108BD9-81ED-4DB2-BD59-A6C34878D82A}">
                    <a16:rowId xmlns:a16="http://schemas.microsoft.com/office/drawing/2014/main" val="10006"/>
                  </a:ext>
                </a:extLst>
              </a:tr>
              <a:tr h="492800">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Dossiers de réhabilitation avec subvention de l’AELB</a:t>
                      </a:r>
                      <a:endParaRPr sz="1500" u="none" strike="noStrike" cap="none">
                        <a:latin typeface="Trebuchet MS"/>
                        <a:ea typeface="Trebuchet MS"/>
                        <a:cs typeface="Trebuchet MS"/>
                        <a:sym typeface="Trebuchet MS"/>
                      </a:endParaRPr>
                    </a:p>
                  </a:txBody>
                  <a:tcPr marL="63500" marR="63500" marT="63500" marB="63500">
                    <a:solidFill>
                      <a:srgbClr val="F4CCCC"/>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17</a:t>
                      </a:r>
                      <a:endParaRPr sz="1500" u="none" strike="noStrike" cap="none">
                        <a:latin typeface="Trebuchet MS"/>
                        <a:ea typeface="Trebuchet MS"/>
                        <a:cs typeface="Trebuchet MS"/>
                        <a:sym typeface="Trebuchet MS"/>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500"/>
                        <a:buFont typeface="Arial"/>
                        <a:buNone/>
                      </a:pPr>
                      <a:r>
                        <a:rPr lang="fr-FR" sz="1500" u="none" strike="noStrike" cap="none">
                          <a:latin typeface="Trebuchet MS"/>
                          <a:ea typeface="Trebuchet MS"/>
                          <a:cs typeface="Trebuchet MS"/>
                          <a:sym typeface="Trebuchet MS"/>
                        </a:rPr>
                        <a:t>31</a:t>
                      </a:r>
                      <a:endParaRPr sz="1500" u="none" strike="noStrike" cap="none">
                        <a:latin typeface="Trebuchet MS"/>
                        <a:ea typeface="Trebuchet MS"/>
                        <a:cs typeface="Trebuchet MS"/>
                        <a:sym typeface="Trebuchet MS"/>
                      </a:endParaRPr>
                    </a:p>
                  </a:txBody>
                  <a:tcPr marL="63500" marR="63500" marT="63500" marB="63500">
                    <a:solidFill>
                      <a:srgbClr val="FFD966"/>
                    </a:solidFill>
                  </a:tcPr>
                </a:tc>
                <a:extLst>
                  <a:ext uri="{0D108BD9-81ED-4DB2-BD59-A6C34878D82A}">
                    <a16:rowId xmlns:a16="http://schemas.microsoft.com/office/drawing/2014/main" val="10007"/>
                  </a:ext>
                </a:extLst>
              </a:tr>
            </a:tbl>
          </a:graphicData>
        </a:graphic>
      </p:graphicFrame>
      <p:pic>
        <p:nvPicPr>
          <p:cNvPr id="355" name="Google Shape;355;g13c2fe3db84_0_187"/>
          <p:cNvPicPr preferRelativeResize="0"/>
          <p:nvPr/>
        </p:nvPicPr>
        <p:blipFill rotWithShape="1">
          <a:blip r:embed="rId3">
            <a:alphaModFix/>
          </a:blip>
          <a:srcRect/>
          <a:stretch/>
        </p:blipFill>
        <p:spPr>
          <a:xfrm>
            <a:off x="7752200" y="1834100"/>
            <a:ext cx="3870675" cy="1943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3c2fe3db84_0_195"/>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lt1"/>
              </a:buClr>
              <a:buSzPts val="2500"/>
              <a:buFont typeface="Trebuchet MS"/>
              <a:buNone/>
            </a:pPr>
            <a:r>
              <a:rPr lang="fr-FR" sz="2400"/>
              <a:t>PÉRIMÈTRE ASSAINISSEMENT NON COLLECTIF</a:t>
            </a:r>
            <a:endParaRPr/>
          </a:p>
          <a:p>
            <a:pPr marL="0" lvl="0" indent="0" algn="ctr" rtl="0">
              <a:lnSpc>
                <a:spcPct val="120000"/>
              </a:lnSpc>
              <a:spcBef>
                <a:spcPts val="0"/>
              </a:spcBef>
              <a:spcAft>
                <a:spcPts val="0"/>
              </a:spcAft>
              <a:buClr>
                <a:schemeClr val="lt1"/>
              </a:buClr>
              <a:buSzPts val="2500"/>
              <a:buFont typeface="Trebuchet MS"/>
              <a:buNone/>
            </a:pPr>
            <a:endParaRPr/>
          </a:p>
        </p:txBody>
      </p:sp>
      <p:graphicFrame>
        <p:nvGraphicFramePr>
          <p:cNvPr id="361" name="Google Shape;361;g13c2fe3db84_0_195"/>
          <p:cNvGraphicFramePr/>
          <p:nvPr/>
        </p:nvGraphicFramePr>
        <p:xfrm>
          <a:off x="1670000" y="1357088"/>
          <a:ext cx="3000000" cy="3000000"/>
        </p:xfrm>
        <a:graphic>
          <a:graphicData uri="http://schemas.openxmlformats.org/drawingml/2006/table">
            <a:tbl>
              <a:tblPr>
                <a:noFill/>
                <a:tableStyleId>{893750B8-0203-4307-A6BC-F5C68A099308}</a:tableStyleId>
              </a:tblPr>
              <a:tblGrid>
                <a:gridCol w="1331225">
                  <a:extLst>
                    <a:ext uri="{9D8B030D-6E8A-4147-A177-3AD203B41FA5}">
                      <a16:colId xmlns:a16="http://schemas.microsoft.com/office/drawing/2014/main" val="20000"/>
                    </a:ext>
                  </a:extLst>
                </a:gridCol>
                <a:gridCol w="677950">
                  <a:extLst>
                    <a:ext uri="{9D8B030D-6E8A-4147-A177-3AD203B41FA5}">
                      <a16:colId xmlns:a16="http://schemas.microsoft.com/office/drawing/2014/main" val="20001"/>
                    </a:ext>
                  </a:extLst>
                </a:gridCol>
                <a:gridCol w="727900">
                  <a:extLst>
                    <a:ext uri="{9D8B030D-6E8A-4147-A177-3AD203B41FA5}">
                      <a16:colId xmlns:a16="http://schemas.microsoft.com/office/drawing/2014/main" val="20002"/>
                    </a:ext>
                  </a:extLst>
                </a:gridCol>
                <a:gridCol w="729950">
                  <a:extLst>
                    <a:ext uri="{9D8B030D-6E8A-4147-A177-3AD203B41FA5}">
                      <a16:colId xmlns:a16="http://schemas.microsoft.com/office/drawing/2014/main" val="20003"/>
                    </a:ext>
                  </a:extLst>
                </a:gridCol>
                <a:gridCol w="773100">
                  <a:extLst>
                    <a:ext uri="{9D8B030D-6E8A-4147-A177-3AD203B41FA5}">
                      <a16:colId xmlns:a16="http://schemas.microsoft.com/office/drawing/2014/main" val="20004"/>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endParaRPr sz="12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latin typeface="Trebuchet MS"/>
                          <a:ea typeface="Trebuchet MS"/>
                          <a:cs typeface="Trebuchet MS"/>
                          <a:sym typeface="Trebuchet MS"/>
                        </a:rPr>
                        <a:t>2018</a:t>
                      </a:r>
                      <a:endParaRPr sz="16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latin typeface="Trebuchet MS"/>
                          <a:ea typeface="Trebuchet MS"/>
                          <a:cs typeface="Trebuchet MS"/>
                          <a:sym typeface="Trebuchet MS"/>
                        </a:rPr>
                        <a:t>2019</a:t>
                      </a: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latin typeface="Trebuchet MS"/>
                          <a:ea typeface="Trebuchet MS"/>
                          <a:cs typeface="Trebuchet MS"/>
                          <a:sym typeface="Trebuchet MS"/>
                        </a:rPr>
                        <a:t>2020</a:t>
                      </a: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u="none" strike="noStrike" cap="none">
                          <a:solidFill>
                            <a:srgbClr val="FFFFFF"/>
                          </a:solidFill>
                          <a:latin typeface="Trebuchet MS"/>
                          <a:ea typeface="Trebuchet MS"/>
                          <a:cs typeface="Trebuchet MS"/>
                          <a:sym typeface="Trebuchet MS"/>
                        </a:rPr>
                        <a:t>2021</a:t>
                      </a:r>
                      <a:endParaRPr sz="1400" b="1" u="none" strike="noStrike" cap="none">
                        <a:solidFill>
                          <a:srgbClr val="FFFFFF"/>
                        </a:solidFill>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636950">
                <a:tc>
                  <a:txBody>
                    <a:bodyPr/>
                    <a:lstStyle/>
                    <a:p>
                      <a:pPr marL="0" marR="0" lvl="0" indent="0" algn="ctr" rtl="0">
                        <a:lnSpc>
                          <a:spcPct val="100000"/>
                        </a:lnSpc>
                        <a:spcBef>
                          <a:spcPts val="0"/>
                        </a:spcBef>
                        <a:spcAft>
                          <a:spcPts val="0"/>
                        </a:spcAft>
                        <a:buClr>
                          <a:srgbClr val="000000"/>
                        </a:buClr>
                        <a:buSzPts val="1400"/>
                        <a:buFont typeface="Arial"/>
                        <a:buNone/>
                      </a:pPr>
                      <a:r>
                        <a:rPr lang="fr-FR" sz="1200" b="1" u="none" strike="noStrike" cap="none">
                          <a:latin typeface="Trebuchet MS"/>
                          <a:ea typeface="Trebuchet MS"/>
                          <a:cs typeface="Trebuchet MS"/>
                          <a:sym typeface="Trebuchet MS"/>
                        </a:rPr>
                        <a:t>Nombre d'installations contrôlées</a:t>
                      </a:r>
                      <a:endParaRPr sz="1200" b="1" u="none" strike="noStrike" cap="none">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200" u="none" strike="noStrike" cap="none">
                          <a:latin typeface="Trebuchet MS"/>
                          <a:ea typeface="Trebuchet MS"/>
                          <a:cs typeface="Trebuchet MS"/>
                          <a:sym typeface="Trebuchet MS"/>
                        </a:rPr>
                        <a:t>550</a:t>
                      </a:r>
                      <a:endParaRPr sz="12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latin typeface="Trebuchet MS"/>
                          <a:ea typeface="Trebuchet MS"/>
                          <a:cs typeface="Trebuchet MS"/>
                          <a:sym typeface="Trebuchet MS"/>
                        </a:rPr>
                        <a:t>531</a:t>
                      </a:r>
                      <a:endParaRPr sz="14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latin typeface="Trebuchet MS"/>
                          <a:ea typeface="Trebuchet MS"/>
                          <a:cs typeface="Trebuchet MS"/>
                          <a:sym typeface="Trebuchet MS"/>
                        </a:rPr>
                        <a:t>416</a:t>
                      </a:r>
                      <a:endParaRPr sz="14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i="1" u="none" strike="noStrike" cap="none">
                          <a:latin typeface="Trebuchet MS"/>
                          <a:ea typeface="Trebuchet MS"/>
                          <a:cs typeface="Trebuchet MS"/>
                          <a:sym typeface="Trebuchet MS"/>
                        </a:rPr>
                        <a:t>496</a:t>
                      </a:r>
                      <a:endParaRPr sz="1400" b="1" i="1"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701450">
                <a:tc>
                  <a:txBody>
                    <a:bodyPr/>
                    <a:lstStyle/>
                    <a:p>
                      <a:pPr marL="0" marR="0" lvl="0" indent="0" algn="ctr" rtl="0">
                        <a:lnSpc>
                          <a:spcPct val="100000"/>
                        </a:lnSpc>
                        <a:spcBef>
                          <a:spcPts val="0"/>
                        </a:spcBef>
                        <a:spcAft>
                          <a:spcPts val="0"/>
                        </a:spcAft>
                        <a:buClr>
                          <a:srgbClr val="000000"/>
                        </a:buClr>
                        <a:buSzPts val="1400"/>
                        <a:buFont typeface="Arial"/>
                        <a:buNone/>
                      </a:pPr>
                      <a:r>
                        <a:rPr lang="fr-FR" sz="1200" b="1" u="none" strike="noStrike" cap="none">
                          <a:latin typeface="Trebuchet MS"/>
                          <a:ea typeface="Trebuchet MS"/>
                          <a:cs typeface="Trebuchet MS"/>
                          <a:sym typeface="Trebuchet MS"/>
                        </a:rPr>
                        <a:t>Nombre d’installations conformes</a:t>
                      </a:r>
                      <a:endParaRPr sz="1200" b="1" u="none" strike="noStrike" cap="none">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200" u="none" strike="noStrike" cap="none">
                          <a:latin typeface="Trebuchet MS"/>
                          <a:ea typeface="Trebuchet MS"/>
                          <a:cs typeface="Trebuchet MS"/>
                          <a:sym typeface="Trebuchet MS"/>
                        </a:rPr>
                        <a:t>527</a:t>
                      </a:r>
                      <a:endParaRPr sz="12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latin typeface="Trebuchet MS"/>
                          <a:ea typeface="Trebuchet MS"/>
                          <a:cs typeface="Trebuchet MS"/>
                          <a:sym typeface="Trebuchet MS"/>
                        </a:rPr>
                        <a:t>513</a:t>
                      </a:r>
                      <a:endParaRPr sz="14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latin typeface="Trebuchet MS"/>
                          <a:ea typeface="Trebuchet MS"/>
                          <a:cs typeface="Trebuchet MS"/>
                          <a:sym typeface="Trebuchet MS"/>
                        </a:rPr>
                        <a:t>394</a:t>
                      </a:r>
                      <a:endParaRPr sz="14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i="1" u="none" strike="noStrike" cap="none">
                          <a:latin typeface="Trebuchet MS"/>
                          <a:ea typeface="Trebuchet MS"/>
                          <a:cs typeface="Trebuchet MS"/>
                          <a:sym typeface="Trebuchet MS"/>
                        </a:rPr>
                        <a:t>490</a:t>
                      </a:r>
                      <a:endParaRPr sz="1400" b="1" i="1"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586450">
                <a:tc>
                  <a:txBody>
                    <a:bodyPr/>
                    <a:lstStyle/>
                    <a:p>
                      <a:pPr marL="0" marR="0" lvl="0" indent="0" algn="ctr" rtl="0">
                        <a:lnSpc>
                          <a:spcPct val="100000"/>
                        </a:lnSpc>
                        <a:spcBef>
                          <a:spcPts val="0"/>
                        </a:spcBef>
                        <a:spcAft>
                          <a:spcPts val="0"/>
                        </a:spcAft>
                        <a:buClr>
                          <a:srgbClr val="000000"/>
                        </a:buClr>
                        <a:buSzPts val="1400"/>
                        <a:buFont typeface="Arial"/>
                        <a:buNone/>
                      </a:pPr>
                      <a:r>
                        <a:rPr lang="fr-FR" sz="1300" b="1" u="none" strike="noStrike" cap="none">
                          <a:latin typeface="Trebuchet MS"/>
                          <a:ea typeface="Trebuchet MS"/>
                          <a:cs typeface="Trebuchet MS"/>
                          <a:sym typeface="Trebuchet MS"/>
                        </a:rPr>
                        <a:t>Taux de conformité %</a:t>
                      </a:r>
                      <a:endParaRPr sz="1300" b="1" u="none" strike="noStrike" cap="none">
                        <a:latin typeface="Trebuchet MS"/>
                        <a:ea typeface="Trebuchet MS"/>
                        <a:cs typeface="Trebuchet MS"/>
                        <a:sym typeface="Trebuchet MS"/>
                      </a:endParaRPr>
                    </a:p>
                  </a:txBody>
                  <a:tcPr marL="91425" marR="91425" marT="91425" marB="91425">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latin typeface="Trebuchet MS"/>
                          <a:ea typeface="Trebuchet MS"/>
                          <a:cs typeface="Trebuchet MS"/>
                          <a:sym typeface="Trebuchet MS"/>
                        </a:rPr>
                        <a:t>95,9</a:t>
                      </a:r>
                      <a:endParaRPr sz="14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latin typeface="Trebuchet MS"/>
                          <a:ea typeface="Trebuchet MS"/>
                          <a:cs typeface="Trebuchet MS"/>
                          <a:sym typeface="Trebuchet MS"/>
                        </a:rPr>
                        <a:t>97,0</a:t>
                      </a:r>
                      <a:endParaRPr sz="14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u="none" strike="noStrike" cap="none">
                          <a:latin typeface="Trebuchet MS"/>
                          <a:ea typeface="Trebuchet MS"/>
                          <a:cs typeface="Trebuchet MS"/>
                          <a:sym typeface="Trebuchet MS"/>
                        </a:rPr>
                        <a:t>95,0</a:t>
                      </a:r>
                      <a:endParaRPr sz="1400"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b="1" i="1" u="none" strike="noStrike" cap="none">
                          <a:latin typeface="Trebuchet MS"/>
                          <a:ea typeface="Trebuchet MS"/>
                          <a:cs typeface="Trebuchet MS"/>
                          <a:sym typeface="Trebuchet MS"/>
                        </a:rPr>
                        <a:t>94,2</a:t>
                      </a:r>
                      <a:endParaRPr sz="1400" b="1" i="1" u="none" strike="noStrike" cap="none">
                        <a:latin typeface="Trebuchet MS"/>
                        <a:ea typeface="Trebuchet MS"/>
                        <a:cs typeface="Trebuchet MS"/>
                        <a:sym typeface="Trebuchet MS"/>
                      </a:endParaRPr>
                    </a:p>
                  </a:txBody>
                  <a:tcPr marL="91425" marR="91425" marT="91425" marB="91425" anchor="ctr">
                    <a:lnL w="19050" cap="flat" cmpd="sng">
                      <a:solidFill>
                        <a:srgbClr val="FF9900"/>
                      </a:solidFill>
                      <a:prstDash val="solid"/>
                      <a:round/>
                      <a:headEnd type="none" w="sm" len="sm"/>
                      <a:tailEnd type="none" w="sm" len="sm"/>
                    </a:lnL>
                    <a:lnR w="19050" cap="flat" cmpd="sng">
                      <a:solidFill>
                        <a:srgbClr val="FF9900"/>
                      </a:solidFill>
                      <a:prstDash val="solid"/>
                      <a:round/>
                      <a:headEnd type="none" w="sm" len="sm"/>
                      <a:tailEnd type="none" w="sm" len="sm"/>
                    </a:lnR>
                    <a:lnT w="19050" cap="flat" cmpd="sng">
                      <a:solidFill>
                        <a:srgbClr val="FF9900"/>
                      </a:solidFill>
                      <a:prstDash val="solid"/>
                      <a:round/>
                      <a:headEnd type="none" w="sm" len="sm"/>
                      <a:tailEnd type="none" w="sm" len="sm"/>
                    </a:lnT>
                    <a:lnB w="19050" cap="flat" cmpd="sng">
                      <a:solidFill>
                        <a:srgbClr val="FF9900"/>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bl>
          </a:graphicData>
        </a:graphic>
      </p:graphicFrame>
      <p:pic>
        <p:nvPicPr>
          <p:cNvPr id="362" name="Google Shape;362;g13c2fe3db84_0_195"/>
          <p:cNvPicPr preferRelativeResize="0"/>
          <p:nvPr/>
        </p:nvPicPr>
        <p:blipFill rotWithShape="1">
          <a:blip r:embed="rId3">
            <a:alphaModFix/>
          </a:blip>
          <a:srcRect/>
          <a:stretch/>
        </p:blipFill>
        <p:spPr>
          <a:xfrm>
            <a:off x="80525" y="1432975"/>
            <a:ext cx="1471250" cy="824350"/>
          </a:xfrm>
          <a:prstGeom prst="rect">
            <a:avLst/>
          </a:prstGeom>
          <a:noFill/>
          <a:ln>
            <a:noFill/>
          </a:ln>
        </p:spPr>
      </p:pic>
      <p:sp>
        <p:nvSpPr>
          <p:cNvPr id="363" name="Google Shape;363;g13c2fe3db84_0_195"/>
          <p:cNvSpPr txBox="1"/>
          <p:nvPr/>
        </p:nvSpPr>
        <p:spPr>
          <a:xfrm>
            <a:off x="3203275" y="5138125"/>
            <a:ext cx="6191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13c2fe3db84_0_195"/>
          <p:cNvSpPr txBox="1"/>
          <p:nvPr/>
        </p:nvSpPr>
        <p:spPr>
          <a:xfrm>
            <a:off x="1798325" y="729400"/>
            <a:ext cx="64065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000000"/>
                </a:solidFill>
                <a:latin typeface="Trebuchet MS"/>
                <a:ea typeface="Trebuchet MS"/>
                <a:cs typeface="Trebuchet MS"/>
                <a:sym typeface="Trebuchet MS"/>
              </a:rPr>
              <a:t>Taux de conformité des nouvelles installations </a:t>
            </a:r>
            <a:endParaRPr sz="2100" b="1" i="0" u="none" strike="noStrike" cap="none">
              <a:solidFill>
                <a:srgbClr val="000000"/>
              </a:solidFill>
              <a:latin typeface="Trebuchet MS"/>
              <a:ea typeface="Trebuchet MS"/>
              <a:cs typeface="Trebuchet MS"/>
              <a:sym typeface="Trebuchet MS"/>
            </a:endParaRPr>
          </a:p>
        </p:txBody>
      </p:sp>
      <p:sp>
        <p:nvSpPr>
          <p:cNvPr id="365" name="Google Shape;365;g13c2fe3db84_0_195"/>
          <p:cNvSpPr txBox="1"/>
          <p:nvPr/>
        </p:nvSpPr>
        <p:spPr>
          <a:xfrm>
            <a:off x="6485025" y="2747550"/>
            <a:ext cx="5220900" cy="1062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Trebuchet MS"/>
                <a:ea typeface="Trebuchet MS"/>
                <a:cs typeface="Trebuchet MS"/>
                <a:sym typeface="Trebuchet MS"/>
              </a:rPr>
              <a:t>Taux de conformité </a:t>
            </a:r>
            <a:endParaRPr sz="1900" b="1"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Trebuchet MS"/>
                <a:ea typeface="Trebuchet MS"/>
                <a:cs typeface="Trebuchet MS"/>
                <a:sym typeface="Trebuchet MS"/>
              </a:rPr>
              <a:t>des installations contrôlées en 2021 </a:t>
            </a:r>
            <a:endParaRPr sz="1900" b="1"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Trebuchet MS"/>
                <a:ea typeface="Trebuchet MS"/>
                <a:cs typeface="Trebuchet MS"/>
                <a:sym typeface="Trebuchet MS"/>
              </a:rPr>
              <a:t>(dans le cadre du bon fonctionnement) </a:t>
            </a:r>
            <a:endParaRPr sz="1900" b="1" i="0" u="none" strike="noStrike" cap="none">
              <a:solidFill>
                <a:srgbClr val="000000"/>
              </a:solidFill>
              <a:latin typeface="Trebuchet MS"/>
              <a:ea typeface="Trebuchet MS"/>
              <a:cs typeface="Trebuchet MS"/>
              <a:sym typeface="Trebuchet MS"/>
            </a:endParaRPr>
          </a:p>
        </p:txBody>
      </p:sp>
      <p:sp>
        <p:nvSpPr>
          <p:cNvPr id="366" name="Google Shape;366;g13c2fe3db84_0_195"/>
          <p:cNvSpPr txBox="1"/>
          <p:nvPr/>
        </p:nvSpPr>
        <p:spPr>
          <a:xfrm>
            <a:off x="8040400" y="5153575"/>
            <a:ext cx="702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27%</a:t>
            </a:r>
            <a:endParaRPr sz="1200" b="1" i="0" u="none" strike="noStrike" cap="none">
              <a:solidFill>
                <a:schemeClr val="dk1"/>
              </a:solidFill>
              <a:latin typeface="Arial"/>
              <a:ea typeface="Arial"/>
              <a:cs typeface="Arial"/>
              <a:sym typeface="Arial"/>
            </a:endParaRPr>
          </a:p>
        </p:txBody>
      </p:sp>
      <p:sp>
        <p:nvSpPr>
          <p:cNvPr id="367" name="Google Shape;367;g13c2fe3db84_0_195"/>
          <p:cNvSpPr txBox="1"/>
          <p:nvPr/>
        </p:nvSpPr>
        <p:spPr>
          <a:xfrm>
            <a:off x="7733125" y="5865975"/>
            <a:ext cx="625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19%</a:t>
            </a:r>
            <a:endParaRPr sz="1200" b="1" i="0" u="none" strike="noStrike" cap="none">
              <a:solidFill>
                <a:schemeClr val="dk1"/>
              </a:solidFill>
              <a:latin typeface="Arial"/>
              <a:ea typeface="Arial"/>
              <a:cs typeface="Arial"/>
              <a:sym typeface="Arial"/>
            </a:endParaRPr>
          </a:p>
        </p:txBody>
      </p:sp>
      <p:sp>
        <p:nvSpPr>
          <p:cNvPr id="368" name="Google Shape;368;g13c2fe3db84_0_195"/>
          <p:cNvSpPr txBox="1"/>
          <p:nvPr/>
        </p:nvSpPr>
        <p:spPr>
          <a:xfrm>
            <a:off x="9074525" y="5713550"/>
            <a:ext cx="483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6%</a:t>
            </a:r>
            <a:endParaRPr sz="1200" b="1" i="0" u="none" strike="noStrike" cap="none">
              <a:solidFill>
                <a:schemeClr val="dk1"/>
              </a:solidFill>
              <a:latin typeface="Arial"/>
              <a:ea typeface="Arial"/>
              <a:cs typeface="Arial"/>
              <a:sym typeface="Arial"/>
            </a:endParaRPr>
          </a:p>
        </p:txBody>
      </p:sp>
      <p:pic>
        <p:nvPicPr>
          <p:cNvPr id="369" name="Google Shape;369;g13c2fe3db84_0_195" title="Contrôles de bon fonctionnement des ANC 2021"/>
          <p:cNvPicPr preferRelativeResize="0"/>
          <p:nvPr/>
        </p:nvPicPr>
        <p:blipFill rotWithShape="1">
          <a:blip r:embed="rId4">
            <a:alphaModFix/>
          </a:blip>
          <a:srcRect/>
          <a:stretch/>
        </p:blipFill>
        <p:spPr>
          <a:xfrm>
            <a:off x="4407075" y="3922525"/>
            <a:ext cx="6700949" cy="2664050"/>
          </a:xfrm>
          <a:prstGeom prst="rect">
            <a:avLst/>
          </a:prstGeom>
          <a:noFill/>
          <a:ln>
            <a:noFill/>
          </a:ln>
        </p:spPr>
      </p:pic>
      <p:sp>
        <p:nvSpPr>
          <p:cNvPr id="370" name="Google Shape;370;g13c2fe3db84_0_195"/>
          <p:cNvSpPr txBox="1"/>
          <p:nvPr/>
        </p:nvSpPr>
        <p:spPr>
          <a:xfrm>
            <a:off x="7857675" y="5148875"/>
            <a:ext cx="70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27%</a:t>
            </a:r>
            <a:endParaRPr sz="1400" b="0" i="0" u="none" strike="noStrike" cap="none">
              <a:solidFill>
                <a:srgbClr val="000000"/>
              </a:solidFill>
              <a:latin typeface="Arial"/>
              <a:ea typeface="Arial"/>
              <a:cs typeface="Arial"/>
              <a:sym typeface="Arial"/>
            </a:endParaRPr>
          </a:p>
        </p:txBody>
      </p:sp>
      <p:sp>
        <p:nvSpPr>
          <p:cNvPr id="371" name="Google Shape;371;g13c2fe3db84_0_195"/>
          <p:cNvSpPr txBox="1"/>
          <p:nvPr/>
        </p:nvSpPr>
        <p:spPr>
          <a:xfrm>
            <a:off x="7019250" y="5310125"/>
            <a:ext cx="79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48%</a:t>
            </a:r>
            <a:endParaRPr sz="1400" b="0" i="0" u="none" strike="noStrike" cap="none">
              <a:solidFill>
                <a:srgbClr val="000000"/>
              </a:solidFill>
              <a:latin typeface="Arial"/>
              <a:ea typeface="Arial"/>
              <a:cs typeface="Arial"/>
              <a:sym typeface="Arial"/>
            </a:endParaRPr>
          </a:p>
        </p:txBody>
      </p:sp>
      <p:sp>
        <p:nvSpPr>
          <p:cNvPr id="372" name="Google Shape;372;g13c2fe3db84_0_195"/>
          <p:cNvSpPr txBox="1"/>
          <p:nvPr/>
        </p:nvSpPr>
        <p:spPr>
          <a:xfrm>
            <a:off x="7728675" y="5772325"/>
            <a:ext cx="62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19%</a:t>
            </a:r>
            <a:endParaRPr sz="1400" b="0" i="0" u="none" strike="noStrike" cap="none">
              <a:solidFill>
                <a:srgbClr val="000000"/>
              </a:solidFill>
              <a:latin typeface="Arial"/>
              <a:ea typeface="Arial"/>
              <a:cs typeface="Arial"/>
              <a:sym typeface="Arial"/>
            </a:endParaRPr>
          </a:p>
        </p:txBody>
      </p:sp>
      <p:sp>
        <p:nvSpPr>
          <p:cNvPr id="373" name="Google Shape;373;g13c2fe3db84_0_195"/>
          <p:cNvSpPr txBox="1"/>
          <p:nvPr/>
        </p:nvSpPr>
        <p:spPr>
          <a:xfrm>
            <a:off x="9007850" y="5729325"/>
            <a:ext cx="70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5"/>
          <p:cNvPicPr preferRelativeResize="0"/>
          <p:nvPr/>
        </p:nvPicPr>
        <p:blipFill rotWithShape="1">
          <a:blip r:embed="rId3">
            <a:alphaModFix/>
          </a:blip>
          <a:srcRect/>
          <a:stretch/>
        </p:blipFill>
        <p:spPr>
          <a:xfrm>
            <a:off x="1798325" y="-49350"/>
            <a:ext cx="5841351" cy="6344900"/>
          </a:xfrm>
          <a:prstGeom prst="rect">
            <a:avLst/>
          </a:prstGeom>
          <a:noFill/>
          <a:ln>
            <a:noFill/>
          </a:ln>
        </p:spPr>
      </p:pic>
      <p:sp>
        <p:nvSpPr>
          <p:cNvPr id="125" name="Google Shape;125;p5"/>
          <p:cNvSpPr txBox="1"/>
          <p:nvPr/>
        </p:nvSpPr>
        <p:spPr>
          <a:xfrm>
            <a:off x="7874375" y="49350"/>
            <a:ext cx="41640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fr-FR" sz="2600" b="1" i="0" u="none" strike="noStrike" cap="none">
                <a:solidFill>
                  <a:schemeClr val="lt1"/>
                </a:solidFill>
                <a:latin typeface="Trebuchet MS"/>
                <a:ea typeface="Trebuchet MS"/>
                <a:cs typeface="Trebuchet MS"/>
                <a:sym typeface="Trebuchet MS"/>
              </a:rPr>
              <a:t>PÉRIMÈTRE EAU</a:t>
            </a:r>
            <a:endParaRPr sz="1400" b="0" i="0" u="none" strike="noStrike" cap="none">
              <a:solidFill>
                <a:schemeClr val="lt1"/>
              </a:solidFill>
              <a:latin typeface="Trebuchet MS"/>
              <a:ea typeface="Trebuchet MS"/>
              <a:cs typeface="Trebuchet MS"/>
              <a:sym typeface="Trebuchet MS"/>
            </a:endParaRPr>
          </a:p>
        </p:txBody>
      </p:sp>
      <p:pic>
        <p:nvPicPr>
          <p:cNvPr id="126" name="Google Shape;126;p5"/>
          <p:cNvPicPr preferRelativeResize="0"/>
          <p:nvPr/>
        </p:nvPicPr>
        <p:blipFill rotWithShape="1">
          <a:blip r:embed="rId4">
            <a:alphaModFix/>
          </a:blip>
          <a:srcRect/>
          <a:stretch/>
        </p:blipFill>
        <p:spPr>
          <a:xfrm>
            <a:off x="8176925" y="1220925"/>
            <a:ext cx="3121500" cy="1887375"/>
          </a:xfrm>
          <a:prstGeom prst="rect">
            <a:avLst/>
          </a:prstGeom>
          <a:noFill/>
          <a:ln>
            <a:noFill/>
          </a:ln>
        </p:spPr>
      </p:pic>
      <p:pic>
        <p:nvPicPr>
          <p:cNvPr id="127" name="Google Shape;127;p5"/>
          <p:cNvPicPr preferRelativeResize="0"/>
          <p:nvPr/>
        </p:nvPicPr>
        <p:blipFill rotWithShape="1">
          <a:blip r:embed="rId5">
            <a:alphaModFix/>
          </a:blip>
          <a:srcRect/>
          <a:stretch/>
        </p:blipFill>
        <p:spPr>
          <a:xfrm>
            <a:off x="9260650" y="3453675"/>
            <a:ext cx="2720300" cy="1586150"/>
          </a:xfrm>
          <a:prstGeom prst="rect">
            <a:avLst/>
          </a:prstGeom>
          <a:noFill/>
          <a:ln>
            <a:noFill/>
          </a:ln>
        </p:spPr>
      </p:pic>
      <p:sp>
        <p:nvSpPr>
          <p:cNvPr id="128" name="Google Shape;128;p5"/>
          <p:cNvSpPr txBox="1"/>
          <p:nvPr/>
        </p:nvSpPr>
        <p:spPr>
          <a:xfrm>
            <a:off x="6848125" y="5308775"/>
            <a:ext cx="466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highlight>
                  <a:srgbClr val="FBBA00"/>
                </a:highlight>
                <a:latin typeface="Arial"/>
                <a:ea typeface="Arial"/>
                <a:cs typeface="Arial"/>
                <a:sym typeface="Arial"/>
              </a:rPr>
              <a:t>Pas d’intégration de commune entre 2020 et 2021</a:t>
            </a:r>
            <a:endParaRPr sz="1400" b="1" i="0" u="none" strike="noStrike" cap="none">
              <a:solidFill>
                <a:schemeClr val="lt1"/>
              </a:solidFill>
              <a:highlight>
                <a:srgbClr val="FBBA00"/>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1798320" y="0"/>
            <a:ext cx="10393680" cy="6096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2600"/>
              <a:t>PÉRIMÈTRE EAU</a:t>
            </a:r>
            <a:endParaRPr/>
          </a:p>
        </p:txBody>
      </p:sp>
      <p:sp>
        <p:nvSpPr>
          <p:cNvPr id="135" name="Google Shape;135;p7"/>
          <p:cNvSpPr txBox="1"/>
          <p:nvPr/>
        </p:nvSpPr>
        <p:spPr>
          <a:xfrm>
            <a:off x="88800" y="779550"/>
            <a:ext cx="12147000" cy="11358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Clr>
                <a:srgbClr val="000000"/>
              </a:buClr>
              <a:buSzPts val="2400"/>
              <a:buFont typeface="Arial"/>
              <a:buNone/>
            </a:pPr>
            <a:r>
              <a:rPr lang="fr-FR" sz="2400" b="1" i="1" u="sng" strike="noStrike" cap="none">
                <a:solidFill>
                  <a:schemeClr val="dk1"/>
                </a:solidFill>
                <a:latin typeface="Trebuchet MS"/>
                <a:ea typeface="Trebuchet MS"/>
                <a:cs typeface="Trebuchet MS"/>
                <a:sym typeface="Trebuchet MS"/>
              </a:rPr>
              <a:t>Estimation du nombre d’habitants desservis</a:t>
            </a:r>
            <a:endParaRPr sz="2400" b="1" i="1" u="sng"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a:p>
            <a:pPr marL="0" marR="0" lvl="0" indent="0" algn="l" rtl="0">
              <a:lnSpc>
                <a:spcPct val="110000"/>
              </a:lnSpc>
              <a:spcBef>
                <a:spcPts val="0"/>
              </a:spcBef>
              <a:spcAft>
                <a:spcPts val="0"/>
              </a:spcAft>
              <a:buClr>
                <a:srgbClr val="000000"/>
              </a:buClr>
              <a:buSzPts val="1400"/>
              <a:buFont typeface="Arial"/>
              <a:buNone/>
            </a:pPr>
            <a:r>
              <a:rPr lang="fr-FR" sz="1400" b="0" i="0" u="none" strike="noStrike" cap="none">
                <a:solidFill>
                  <a:schemeClr val="dk1"/>
                </a:solidFill>
                <a:latin typeface="Trebuchet MS"/>
                <a:ea typeface="Trebuchet MS"/>
                <a:cs typeface="Trebuchet MS"/>
                <a:sym typeface="Trebuchet MS"/>
              </a:rPr>
              <a:t>                    </a:t>
            </a:r>
            <a:r>
              <a:rPr lang="fr-FR" sz="2000" b="0" i="0" u="none" strike="noStrike" cap="none">
                <a:solidFill>
                  <a:schemeClr val="dk1"/>
                </a:solidFill>
                <a:latin typeface="Trebuchet MS"/>
                <a:ea typeface="Trebuchet MS"/>
                <a:cs typeface="Trebuchet MS"/>
                <a:sym typeface="Trebuchet MS"/>
              </a:rPr>
              <a:t>Le nombre d’habitants desservis au service de l‘eau potable est de :</a:t>
            </a:r>
            <a:endParaRPr sz="2000" b="0" i="0" u="none" strike="noStrike" cap="none">
              <a:solidFill>
                <a:schemeClr val="dk1"/>
              </a:solidFill>
              <a:latin typeface="Trebuchet MS"/>
              <a:ea typeface="Trebuchet MS"/>
              <a:cs typeface="Trebuchet MS"/>
              <a:sym typeface="Trebuchet MS"/>
            </a:endParaRPr>
          </a:p>
        </p:txBody>
      </p:sp>
      <p:graphicFrame>
        <p:nvGraphicFramePr>
          <p:cNvPr id="136" name="Google Shape;136;p7"/>
          <p:cNvGraphicFramePr/>
          <p:nvPr/>
        </p:nvGraphicFramePr>
        <p:xfrm>
          <a:off x="2919738" y="2217075"/>
          <a:ext cx="3000000" cy="3000000"/>
        </p:xfrm>
        <a:graphic>
          <a:graphicData uri="http://schemas.openxmlformats.org/drawingml/2006/table">
            <a:tbl>
              <a:tblPr>
                <a:noFill/>
                <a:tableStyleId>{893750B8-0203-4307-A6BC-F5C68A099308}</a:tableStyleId>
              </a:tblPr>
              <a:tblGrid>
                <a:gridCol w="1568850">
                  <a:extLst>
                    <a:ext uri="{9D8B030D-6E8A-4147-A177-3AD203B41FA5}">
                      <a16:colId xmlns:a16="http://schemas.microsoft.com/office/drawing/2014/main" val="20000"/>
                    </a:ext>
                  </a:extLst>
                </a:gridCol>
                <a:gridCol w="1527950">
                  <a:extLst>
                    <a:ext uri="{9D8B030D-6E8A-4147-A177-3AD203B41FA5}">
                      <a16:colId xmlns:a16="http://schemas.microsoft.com/office/drawing/2014/main" val="20001"/>
                    </a:ext>
                  </a:extLst>
                </a:gridCol>
                <a:gridCol w="1534450">
                  <a:extLst>
                    <a:ext uri="{9D8B030D-6E8A-4147-A177-3AD203B41FA5}">
                      <a16:colId xmlns:a16="http://schemas.microsoft.com/office/drawing/2014/main" val="20002"/>
                    </a:ext>
                  </a:extLst>
                </a:gridCol>
                <a:gridCol w="1543625">
                  <a:extLst>
                    <a:ext uri="{9D8B030D-6E8A-4147-A177-3AD203B41FA5}">
                      <a16:colId xmlns:a16="http://schemas.microsoft.com/office/drawing/2014/main" val="20003"/>
                    </a:ext>
                  </a:extLst>
                </a:gridCol>
              </a:tblGrid>
              <a:tr h="3962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2018</a:t>
                      </a:r>
                      <a:endParaRPr sz="1600" b="1" u="none" strike="noStrike" cap="none">
                        <a:solidFill>
                          <a:schemeClr val="lt1"/>
                        </a:solidFill>
                      </a:endParaRPr>
                    </a:p>
                  </a:txBody>
                  <a:tcPr marL="91425" marR="103827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396200">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283 289</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287 217</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302 266</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302 090</a:t>
                      </a:r>
                      <a:endParaRPr sz="16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pic>
        <p:nvPicPr>
          <p:cNvPr id="137" name="Google Shape;137;p7"/>
          <p:cNvPicPr preferRelativeResize="0"/>
          <p:nvPr/>
        </p:nvPicPr>
        <p:blipFill rotWithShape="1">
          <a:blip r:embed="rId3">
            <a:alphaModFix/>
          </a:blip>
          <a:srcRect/>
          <a:stretch/>
        </p:blipFill>
        <p:spPr>
          <a:xfrm>
            <a:off x="4092875" y="3540176"/>
            <a:ext cx="3828625" cy="2165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1798320" y="13475"/>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2600"/>
              <a:t>PÉRIMÈTRE EAU</a:t>
            </a:r>
            <a:endParaRPr/>
          </a:p>
        </p:txBody>
      </p:sp>
      <p:sp>
        <p:nvSpPr>
          <p:cNvPr id="143" name="Google Shape;143;p6"/>
          <p:cNvSpPr txBox="1"/>
          <p:nvPr/>
        </p:nvSpPr>
        <p:spPr>
          <a:xfrm>
            <a:off x="3453675" y="937425"/>
            <a:ext cx="6976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Clr>
                <a:srgbClr val="000000"/>
              </a:buClr>
              <a:buSzPts val="2000"/>
              <a:buFont typeface="Arial"/>
              <a:buNone/>
            </a:pPr>
            <a:r>
              <a:rPr lang="fr-FR" sz="2000" b="1" i="1" u="sng" strike="noStrike" cap="none">
                <a:solidFill>
                  <a:schemeClr val="dk1"/>
                </a:solidFill>
                <a:latin typeface="Trebuchet MS"/>
                <a:ea typeface="Trebuchet MS"/>
                <a:cs typeface="Trebuchet MS"/>
                <a:sym typeface="Trebuchet MS"/>
              </a:rPr>
              <a:t>N</a:t>
            </a:r>
            <a:r>
              <a:rPr lang="fr-FR" sz="2400" b="1" i="1" u="sng" strike="noStrike" cap="none">
                <a:solidFill>
                  <a:schemeClr val="dk1"/>
                </a:solidFill>
                <a:latin typeface="Trebuchet MS"/>
                <a:ea typeface="Trebuchet MS"/>
                <a:cs typeface="Trebuchet MS"/>
                <a:sym typeface="Trebuchet MS"/>
              </a:rPr>
              <a:t>ombre de branchements</a:t>
            </a:r>
            <a:endParaRPr sz="2400" b="1" i="1" u="sng" strike="noStrike" cap="none">
              <a:solidFill>
                <a:schemeClr val="dk1"/>
              </a:solidFill>
              <a:latin typeface="Trebuchet MS"/>
              <a:ea typeface="Trebuchet MS"/>
              <a:cs typeface="Trebuchet MS"/>
              <a:sym typeface="Trebuchet MS"/>
            </a:endParaRPr>
          </a:p>
        </p:txBody>
      </p:sp>
      <p:sp>
        <p:nvSpPr>
          <p:cNvPr id="144" name="Google Shape;144;p6"/>
          <p:cNvSpPr txBox="1"/>
          <p:nvPr/>
        </p:nvSpPr>
        <p:spPr>
          <a:xfrm>
            <a:off x="335500" y="1805775"/>
            <a:ext cx="5180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fr-FR" sz="2000" b="0" i="0" u="none" strike="noStrike" cap="none">
                <a:solidFill>
                  <a:schemeClr val="dk1"/>
                </a:solidFill>
                <a:latin typeface="Trebuchet MS"/>
                <a:ea typeface="Trebuchet MS"/>
                <a:cs typeface="Trebuchet MS"/>
                <a:sym typeface="Trebuchet MS"/>
              </a:rPr>
              <a:t>Le patrimoine du syndicat comprend :</a:t>
            </a:r>
            <a:endParaRPr sz="2000" b="0" i="0" u="none" strike="noStrike" cap="none">
              <a:solidFill>
                <a:schemeClr val="dk1"/>
              </a:solidFill>
              <a:latin typeface="Trebuchet MS"/>
              <a:ea typeface="Trebuchet MS"/>
              <a:cs typeface="Trebuchet MS"/>
              <a:sym typeface="Trebuchet MS"/>
            </a:endParaRPr>
          </a:p>
        </p:txBody>
      </p:sp>
      <p:graphicFrame>
        <p:nvGraphicFramePr>
          <p:cNvPr id="145" name="Google Shape;145;p6"/>
          <p:cNvGraphicFramePr/>
          <p:nvPr/>
        </p:nvGraphicFramePr>
        <p:xfrm>
          <a:off x="684650" y="2364750"/>
          <a:ext cx="3000000" cy="3000000"/>
        </p:xfrm>
        <a:graphic>
          <a:graphicData uri="http://schemas.openxmlformats.org/drawingml/2006/table">
            <a:tbl>
              <a:tblPr>
                <a:noFill/>
                <a:tableStyleId>{893750B8-0203-4307-A6BC-F5C68A099308}</a:tableStyleId>
              </a:tblPr>
              <a:tblGrid>
                <a:gridCol w="1506075">
                  <a:extLst>
                    <a:ext uri="{9D8B030D-6E8A-4147-A177-3AD203B41FA5}">
                      <a16:colId xmlns:a16="http://schemas.microsoft.com/office/drawing/2014/main" val="20000"/>
                    </a:ext>
                  </a:extLst>
                </a:gridCol>
                <a:gridCol w="1505975">
                  <a:extLst>
                    <a:ext uri="{9D8B030D-6E8A-4147-A177-3AD203B41FA5}">
                      <a16:colId xmlns:a16="http://schemas.microsoft.com/office/drawing/2014/main" val="20001"/>
                    </a:ext>
                  </a:extLst>
                </a:gridCol>
                <a:gridCol w="1551350">
                  <a:extLst>
                    <a:ext uri="{9D8B030D-6E8A-4147-A177-3AD203B41FA5}">
                      <a16:colId xmlns:a16="http://schemas.microsoft.com/office/drawing/2014/main" val="20002"/>
                    </a:ext>
                  </a:extLst>
                </a:gridCol>
                <a:gridCol w="1421300">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2018</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160 450</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164 492</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173 493</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171 762</a:t>
                      </a:r>
                      <a:endParaRPr sz="1600" b="1" i="1"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sp>
        <p:nvSpPr>
          <p:cNvPr id="146" name="Google Shape;146;p6"/>
          <p:cNvSpPr txBox="1"/>
          <p:nvPr/>
        </p:nvSpPr>
        <p:spPr>
          <a:xfrm>
            <a:off x="5248050" y="3481075"/>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1" u="sng" strike="noStrike" cap="none">
                <a:solidFill>
                  <a:schemeClr val="dk1"/>
                </a:solidFill>
                <a:latin typeface="Trebuchet MS"/>
                <a:ea typeface="Trebuchet MS"/>
                <a:cs typeface="Trebuchet MS"/>
                <a:sym typeface="Trebuchet MS"/>
              </a:rPr>
              <a:t>Nombre d’abonnés</a:t>
            </a:r>
            <a:endParaRPr sz="1400" b="0" i="0" u="sng" strike="noStrike" cap="none">
              <a:solidFill>
                <a:schemeClr val="dk1"/>
              </a:solidFill>
              <a:latin typeface="Trebuchet MS"/>
              <a:ea typeface="Trebuchet MS"/>
              <a:cs typeface="Trebuchet MS"/>
              <a:sym typeface="Trebuchet MS"/>
            </a:endParaRPr>
          </a:p>
        </p:txBody>
      </p:sp>
      <p:sp>
        <p:nvSpPr>
          <p:cNvPr id="147" name="Google Shape;147;p6"/>
          <p:cNvSpPr txBox="1"/>
          <p:nvPr/>
        </p:nvSpPr>
        <p:spPr>
          <a:xfrm>
            <a:off x="335500" y="4091338"/>
            <a:ext cx="7065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fr-FR" sz="2000" b="0" i="0" u="none" strike="noStrike" cap="none">
                <a:solidFill>
                  <a:schemeClr val="dk1"/>
                </a:solidFill>
                <a:latin typeface="Trebuchet MS"/>
                <a:ea typeface="Trebuchet MS"/>
                <a:cs typeface="Trebuchet MS"/>
                <a:sym typeface="Trebuchet MS"/>
              </a:rPr>
              <a:t>Le nombre d’abonnés au service de l‘eau potable est de :</a:t>
            </a:r>
            <a:endParaRPr sz="2000" b="0" i="0" u="none" strike="noStrike" cap="none">
              <a:solidFill>
                <a:schemeClr val="dk1"/>
              </a:solidFill>
              <a:latin typeface="Trebuchet MS"/>
              <a:ea typeface="Trebuchet MS"/>
              <a:cs typeface="Trebuchet MS"/>
              <a:sym typeface="Trebuchet MS"/>
            </a:endParaRPr>
          </a:p>
        </p:txBody>
      </p:sp>
      <p:graphicFrame>
        <p:nvGraphicFramePr>
          <p:cNvPr id="148" name="Google Shape;148;p6"/>
          <p:cNvGraphicFramePr/>
          <p:nvPr/>
        </p:nvGraphicFramePr>
        <p:xfrm>
          <a:off x="684650" y="4704650"/>
          <a:ext cx="3000000" cy="3000000"/>
        </p:xfrm>
        <a:graphic>
          <a:graphicData uri="http://schemas.openxmlformats.org/drawingml/2006/table">
            <a:tbl>
              <a:tblPr>
                <a:noFill/>
                <a:tableStyleId>{893750B8-0203-4307-A6BC-F5C68A099308}</a:tableStyleId>
              </a:tblPr>
              <a:tblGrid>
                <a:gridCol w="1417250">
                  <a:extLst>
                    <a:ext uri="{9D8B030D-6E8A-4147-A177-3AD203B41FA5}">
                      <a16:colId xmlns:a16="http://schemas.microsoft.com/office/drawing/2014/main" val="20000"/>
                    </a:ext>
                  </a:extLst>
                </a:gridCol>
                <a:gridCol w="1367900">
                  <a:extLst>
                    <a:ext uri="{9D8B030D-6E8A-4147-A177-3AD203B41FA5}">
                      <a16:colId xmlns:a16="http://schemas.microsoft.com/office/drawing/2014/main" val="20001"/>
                    </a:ext>
                  </a:extLst>
                </a:gridCol>
                <a:gridCol w="1407350">
                  <a:extLst>
                    <a:ext uri="{9D8B030D-6E8A-4147-A177-3AD203B41FA5}">
                      <a16:colId xmlns:a16="http://schemas.microsoft.com/office/drawing/2014/main" val="20002"/>
                    </a:ext>
                  </a:extLst>
                </a:gridCol>
                <a:gridCol w="1427125">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2018</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153 822</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157 382</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160 261</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164 613</a:t>
                      </a:r>
                      <a:endParaRPr sz="16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pic>
        <p:nvPicPr>
          <p:cNvPr id="149" name="Google Shape;149;p6"/>
          <p:cNvPicPr preferRelativeResize="0"/>
          <p:nvPr/>
        </p:nvPicPr>
        <p:blipFill rotWithShape="1">
          <a:blip r:embed="rId3">
            <a:alphaModFix/>
          </a:blip>
          <a:srcRect/>
          <a:stretch/>
        </p:blipFill>
        <p:spPr>
          <a:xfrm>
            <a:off x="820900" y="5885325"/>
            <a:ext cx="10820500" cy="853375"/>
          </a:xfrm>
          <a:prstGeom prst="rect">
            <a:avLst/>
          </a:prstGeom>
          <a:noFill/>
          <a:ln>
            <a:noFill/>
          </a:ln>
        </p:spPr>
      </p:pic>
      <p:pic>
        <p:nvPicPr>
          <p:cNvPr id="150" name="Google Shape;150;p6"/>
          <p:cNvPicPr preferRelativeResize="0"/>
          <p:nvPr/>
        </p:nvPicPr>
        <p:blipFill rotWithShape="1">
          <a:blip r:embed="rId4">
            <a:alphaModFix/>
          </a:blip>
          <a:srcRect/>
          <a:stretch/>
        </p:blipFill>
        <p:spPr>
          <a:xfrm>
            <a:off x="8800818" y="2298375"/>
            <a:ext cx="635757" cy="554100"/>
          </a:xfrm>
          <a:prstGeom prst="rect">
            <a:avLst/>
          </a:prstGeom>
          <a:noFill/>
          <a:ln>
            <a:noFill/>
          </a:ln>
        </p:spPr>
      </p:pic>
      <p:sp>
        <p:nvSpPr>
          <p:cNvPr id="151" name="Google Shape;151;p6"/>
          <p:cNvSpPr txBox="1"/>
          <p:nvPr/>
        </p:nvSpPr>
        <p:spPr>
          <a:xfrm>
            <a:off x="9480825" y="2203600"/>
            <a:ext cx="16770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La variation du nombre d’abonnés et de branchements </a:t>
            </a:r>
            <a:r>
              <a:rPr lang="fr-FR" sz="14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entre</a:t>
            </a:r>
            <a:r>
              <a:rPr lang="fr-FR" sz="1400" b="0" i="0" u="none" strike="noStrike" cap="none">
                <a:solidFill>
                  <a:srgbClr val="000000"/>
                </a:solidFill>
                <a:latin typeface="Arial"/>
                <a:ea typeface="Arial"/>
                <a:cs typeface="Arial"/>
                <a:sym typeface="Arial"/>
              </a:rPr>
              <a:t> 2020 et 2021 est liée au changement de logiciel. Le mode de comptage est plus précis en 2021 et n'intègre plus les branchements provisoires.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3c2fe3db84_0_43"/>
          <p:cNvSpPr txBox="1">
            <a:spLocks noGrp="1"/>
          </p:cNvSpPr>
          <p:nvPr>
            <p:ph type="title"/>
          </p:nvPr>
        </p:nvSpPr>
        <p:spPr>
          <a:xfrm>
            <a:off x="1798195"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500"/>
              <a:buNone/>
            </a:pPr>
            <a:r>
              <a:rPr lang="fr-FR" sz="2600"/>
              <a:t>PÉRIMÈTRE EAU</a:t>
            </a:r>
            <a:endParaRPr/>
          </a:p>
        </p:txBody>
      </p:sp>
      <p:pic>
        <p:nvPicPr>
          <p:cNvPr id="157" name="Google Shape;157;g13c2fe3db84_0_43"/>
          <p:cNvPicPr preferRelativeResize="0"/>
          <p:nvPr/>
        </p:nvPicPr>
        <p:blipFill rotWithShape="1">
          <a:blip r:embed="rId3">
            <a:alphaModFix/>
          </a:blip>
          <a:srcRect/>
          <a:stretch/>
        </p:blipFill>
        <p:spPr>
          <a:xfrm>
            <a:off x="3691975" y="1476025"/>
            <a:ext cx="3717626" cy="2003375"/>
          </a:xfrm>
          <a:prstGeom prst="rect">
            <a:avLst/>
          </a:prstGeom>
          <a:noFill/>
          <a:ln>
            <a:noFill/>
          </a:ln>
        </p:spPr>
      </p:pic>
      <p:pic>
        <p:nvPicPr>
          <p:cNvPr id="158" name="Google Shape;158;g13c2fe3db84_0_43"/>
          <p:cNvPicPr preferRelativeResize="0"/>
          <p:nvPr/>
        </p:nvPicPr>
        <p:blipFill rotWithShape="1">
          <a:blip r:embed="rId4">
            <a:alphaModFix/>
          </a:blip>
          <a:srcRect/>
          <a:stretch/>
        </p:blipFill>
        <p:spPr>
          <a:xfrm>
            <a:off x="7721525" y="1476026"/>
            <a:ext cx="4129499" cy="1336249"/>
          </a:xfrm>
          <a:prstGeom prst="rect">
            <a:avLst/>
          </a:prstGeom>
          <a:noFill/>
          <a:ln>
            <a:noFill/>
          </a:ln>
        </p:spPr>
      </p:pic>
      <p:pic>
        <p:nvPicPr>
          <p:cNvPr id="159" name="Google Shape;159;g13c2fe3db84_0_43"/>
          <p:cNvPicPr preferRelativeResize="0"/>
          <p:nvPr/>
        </p:nvPicPr>
        <p:blipFill rotWithShape="1">
          <a:blip r:embed="rId5">
            <a:alphaModFix/>
          </a:blip>
          <a:srcRect/>
          <a:stretch/>
        </p:blipFill>
        <p:spPr>
          <a:xfrm>
            <a:off x="4023775" y="3740725"/>
            <a:ext cx="3251400" cy="1826550"/>
          </a:xfrm>
          <a:prstGeom prst="rect">
            <a:avLst/>
          </a:prstGeom>
          <a:noFill/>
          <a:ln>
            <a:noFill/>
          </a:ln>
        </p:spPr>
      </p:pic>
      <p:pic>
        <p:nvPicPr>
          <p:cNvPr id="160" name="Google Shape;160;g13c2fe3db84_0_43"/>
          <p:cNvPicPr preferRelativeResize="0"/>
          <p:nvPr/>
        </p:nvPicPr>
        <p:blipFill rotWithShape="1">
          <a:blip r:embed="rId6">
            <a:alphaModFix/>
          </a:blip>
          <a:srcRect/>
          <a:stretch/>
        </p:blipFill>
        <p:spPr>
          <a:xfrm>
            <a:off x="8683125" y="3740725"/>
            <a:ext cx="2112050" cy="2683100"/>
          </a:xfrm>
          <a:prstGeom prst="rect">
            <a:avLst/>
          </a:prstGeom>
          <a:noFill/>
          <a:ln>
            <a:noFill/>
          </a:ln>
        </p:spPr>
      </p:pic>
      <p:sp>
        <p:nvSpPr>
          <p:cNvPr id="161" name="Google Shape;161;g13c2fe3db84_0_43"/>
          <p:cNvSpPr txBox="1"/>
          <p:nvPr/>
        </p:nvSpPr>
        <p:spPr>
          <a:xfrm>
            <a:off x="5999525" y="4223350"/>
            <a:ext cx="172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62" name="Google Shape;162;g13c2fe3db84_0_43"/>
          <p:cNvGraphicFramePr/>
          <p:nvPr/>
        </p:nvGraphicFramePr>
        <p:xfrm>
          <a:off x="224001" y="2429325"/>
          <a:ext cx="3000000" cy="3000000"/>
        </p:xfrm>
        <a:graphic>
          <a:graphicData uri="http://schemas.openxmlformats.org/drawingml/2006/table">
            <a:tbl>
              <a:tblPr>
                <a:noFill/>
                <a:tableStyleId>{893750B8-0203-4307-A6BC-F5C68A099308}</a:tableStyleId>
              </a:tblPr>
              <a:tblGrid>
                <a:gridCol w="833975">
                  <a:extLst>
                    <a:ext uri="{9D8B030D-6E8A-4147-A177-3AD203B41FA5}">
                      <a16:colId xmlns:a16="http://schemas.microsoft.com/office/drawing/2014/main" val="20000"/>
                    </a:ext>
                  </a:extLst>
                </a:gridCol>
                <a:gridCol w="833975">
                  <a:extLst>
                    <a:ext uri="{9D8B030D-6E8A-4147-A177-3AD203B41FA5}">
                      <a16:colId xmlns:a16="http://schemas.microsoft.com/office/drawing/2014/main" val="20001"/>
                    </a:ext>
                  </a:extLst>
                </a:gridCol>
                <a:gridCol w="854575">
                  <a:extLst>
                    <a:ext uri="{9D8B030D-6E8A-4147-A177-3AD203B41FA5}">
                      <a16:colId xmlns:a16="http://schemas.microsoft.com/office/drawing/2014/main" val="20002"/>
                    </a:ext>
                  </a:extLst>
                </a:gridCol>
                <a:gridCol w="868250">
                  <a:extLst>
                    <a:ext uri="{9D8B030D-6E8A-4147-A177-3AD203B41FA5}">
                      <a16:colId xmlns:a16="http://schemas.microsoft.com/office/drawing/2014/main" val="20003"/>
                    </a:ext>
                  </a:extLst>
                </a:gridCol>
              </a:tblGrid>
              <a:tr h="440125">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2018</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440125">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9 435</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9 549</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9 872</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9 894</a:t>
                      </a:r>
                      <a:endParaRPr sz="1600" b="1" i="1"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sp>
        <p:nvSpPr>
          <p:cNvPr id="163" name="Google Shape;163;g13c2fe3db84_0_43"/>
          <p:cNvSpPr txBox="1"/>
          <p:nvPr/>
        </p:nvSpPr>
        <p:spPr>
          <a:xfrm>
            <a:off x="727638" y="1566200"/>
            <a:ext cx="23835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600" b="1" i="1" u="sng" strike="noStrike" cap="none">
                <a:solidFill>
                  <a:schemeClr val="dk1"/>
                </a:solidFill>
                <a:latin typeface="Trebuchet MS"/>
                <a:ea typeface="Trebuchet MS"/>
                <a:cs typeface="Trebuchet MS"/>
                <a:sym typeface="Trebuchet MS"/>
              </a:rPr>
              <a:t>Longueur des réseaux</a:t>
            </a:r>
            <a:r>
              <a:rPr lang="fr-FR" sz="1600" b="1" i="1" u="none" strike="noStrike" cap="none">
                <a:solidFill>
                  <a:schemeClr val="dk1"/>
                </a:solidFill>
                <a:latin typeface="Trebuchet MS"/>
                <a:ea typeface="Trebuchet MS"/>
                <a:cs typeface="Trebuchet MS"/>
                <a:sym typeface="Trebuchet MS"/>
              </a:rPr>
              <a:t> (en km</a:t>
            </a:r>
            <a:r>
              <a:rPr lang="fr-FR" sz="2400" b="1" i="1" u="none" strike="noStrike" cap="none">
                <a:solidFill>
                  <a:schemeClr val="dk1"/>
                </a:solidFill>
                <a:latin typeface="Trebuchet MS"/>
                <a:ea typeface="Trebuchet MS"/>
                <a:cs typeface="Trebuchet MS"/>
                <a:sym typeface="Trebuchet MS"/>
              </a:rPr>
              <a:t>)</a:t>
            </a:r>
            <a:endParaRPr sz="1400" b="0" i="0" u="none" strike="noStrike" cap="none">
              <a:solidFill>
                <a:srgbClr val="000000"/>
              </a:solidFill>
              <a:latin typeface="Trebuchet MS"/>
              <a:ea typeface="Trebuchet MS"/>
              <a:cs typeface="Trebuchet MS"/>
              <a:sym typeface="Trebuchet MS"/>
            </a:endParaRPr>
          </a:p>
        </p:txBody>
      </p:sp>
      <p:pic>
        <p:nvPicPr>
          <p:cNvPr id="164" name="Google Shape;164;g13c2fe3db84_0_43"/>
          <p:cNvPicPr preferRelativeResize="0"/>
          <p:nvPr/>
        </p:nvPicPr>
        <p:blipFill rotWithShape="1">
          <a:blip r:embed="rId7">
            <a:alphaModFix/>
          </a:blip>
          <a:srcRect/>
          <a:stretch/>
        </p:blipFill>
        <p:spPr>
          <a:xfrm>
            <a:off x="356725" y="3783725"/>
            <a:ext cx="3125349" cy="1826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1936495"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2600"/>
              <a:t>PÉRIMÈTRE EAU</a:t>
            </a:r>
            <a:endParaRPr/>
          </a:p>
          <a:p>
            <a:pPr marL="0" lvl="0" indent="0" algn="ctr" rtl="0">
              <a:lnSpc>
                <a:spcPct val="120000"/>
              </a:lnSpc>
              <a:spcBef>
                <a:spcPts val="0"/>
              </a:spcBef>
              <a:spcAft>
                <a:spcPts val="0"/>
              </a:spcAft>
              <a:buClr>
                <a:schemeClr val="lt1"/>
              </a:buClr>
              <a:buSzPts val="2500"/>
              <a:buFont typeface="Trebuchet MS"/>
              <a:buNone/>
            </a:pPr>
            <a:endParaRPr/>
          </a:p>
        </p:txBody>
      </p:sp>
      <p:sp>
        <p:nvSpPr>
          <p:cNvPr id="170" name="Google Shape;170;p8"/>
          <p:cNvSpPr txBox="1"/>
          <p:nvPr/>
        </p:nvSpPr>
        <p:spPr>
          <a:xfrm>
            <a:off x="4489775" y="759825"/>
            <a:ext cx="5091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latin typeface="Trebuchet MS"/>
                <a:ea typeface="Trebuchet MS"/>
                <a:cs typeface="Trebuchet MS"/>
                <a:sym typeface="Trebuchet MS"/>
              </a:rPr>
              <a:t>Nombre de branchements Plomb</a:t>
            </a:r>
            <a:endParaRPr sz="1400" b="0" i="0" u="none" strike="noStrike" cap="none">
              <a:solidFill>
                <a:srgbClr val="000000"/>
              </a:solidFill>
              <a:latin typeface="Trebuchet MS"/>
              <a:ea typeface="Trebuchet MS"/>
              <a:cs typeface="Trebuchet MS"/>
              <a:sym typeface="Trebuchet MS"/>
            </a:endParaRPr>
          </a:p>
        </p:txBody>
      </p:sp>
      <p:sp>
        <p:nvSpPr>
          <p:cNvPr id="171" name="Google Shape;171;p8"/>
          <p:cNvSpPr txBox="1"/>
          <p:nvPr/>
        </p:nvSpPr>
        <p:spPr>
          <a:xfrm>
            <a:off x="345375" y="1184125"/>
            <a:ext cx="3295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fr-FR" sz="2000" b="0" i="0" u="none" strike="noStrike" cap="none">
                <a:solidFill>
                  <a:schemeClr val="dk1"/>
                </a:solidFill>
                <a:latin typeface="Trebuchet MS"/>
                <a:ea typeface="Trebuchet MS"/>
                <a:cs typeface="Trebuchet MS"/>
                <a:sym typeface="Trebuchet MS"/>
              </a:rPr>
              <a:t>Sur ce périmètre, il reste :</a:t>
            </a:r>
            <a:endParaRPr sz="2000" b="0" i="0" u="none" strike="noStrike" cap="none">
              <a:solidFill>
                <a:schemeClr val="dk1"/>
              </a:solidFill>
              <a:latin typeface="Trebuchet MS"/>
              <a:ea typeface="Trebuchet MS"/>
              <a:cs typeface="Trebuchet MS"/>
              <a:sym typeface="Trebuchet MS"/>
            </a:endParaRPr>
          </a:p>
        </p:txBody>
      </p:sp>
      <p:graphicFrame>
        <p:nvGraphicFramePr>
          <p:cNvPr id="172" name="Google Shape;172;p8"/>
          <p:cNvGraphicFramePr/>
          <p:nvPr/>
        </p:nvGraphicFramePr>
        <p:xfrm>
          <a:off x="4650225" y="2474625"/>
          <a:ext cx="3000000" cy="3000000"/>
        </p:xfrm>
        <a:graphic>
          <a:graphicData uri="http://schemas.openxmlformats.org/drawingml/2006/table">
            <a:tbl>
              <a:tblPr>
                <a:noFill/>
                <a:tableStyleId>{893750B8-0203-4307-A6BC-F5C68A099308}</a:tableStyleId>
              </a:tblPr>
              <a:tblGrid>
                <a:gridCol w="1318575">
                  <a:extLst>
                    <a:ext uri="{9D8B030D-6E8A-4147-A177-3AD203B41FA5}">
                      <a16:colId xmlns:a16="http://schemas.microsoft.com/office/drawing/2014/main" val="20000"/>
                    </a:ext>
                  </a:extLst>
                </a:gridCol>
                <a:gridCol w="1358025">
                  <a:extLst>
                    <a:ext uri="{9D8B030D-6E8A-4147-A177-3AD203B41FA5}">
                      <a16:colId xmlns:a16="http://schemas.microsoft.com/office/drawing/2014/main" val="20001"/>
                    </a:ext>
                  </a:extLst>
                </a:gridCol>
                <a:gridCol w="1318550">
                  <a:extLst>
                    <a:ext uri="{9D8B030D-6E8A-4147-A177-3AD203B41FA5}">
                      <a16:colId xmlns:a16="http://schemas.microsoft.com/office/drawing/2014/main" val="20002"/>
                    </a:ext>
                  </a:extLst>
                </a:gridCol>
                <a:gridCol w="1269225">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2018</a:t>
                      </a:r>
                      <a:endParaRPr sz="1600" b="1" u="none" strike="noStrike" cap="none">
                        <a:solidFill>
                          <a:schemeClr val="lt1"/>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D85C6"/>
                      </a:solidFill>
                      <a:prstDash val="solid"/>
                      <a:round/>
                      <a:headEnd type="none" w="sm" len="sm"/>
                      <a:tailEnd type="none" w="sm" len="sm"/>
                    </a:lnL>
                    <a:lnR w="19050" cap="flat" cmpd="sng">
                      <a:solidFill>
                        <a:srgbClr val="3D85C6"/>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3D85C6"/>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480450">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2 233</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2 165</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2 297</a:t>
                      </a:r>
                      <a:endParaRPr sz="1600"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1 924</a:t>
                      </a:r>
                      <a:endParaRPr sz="1600" b="1" i="1" u="none" strike="noStrike" cap="none"/>
                    </a:p>
                  </a:txBody>
                  <a:tcPr marL="91425" marR="91425" marT="91425" marB="91425">
                    <a:lnL w="19050" cap="flat" cmpd="sng">
                      <a:solidFill>
                        <a:srgbClr val="6D9EEB"/>
                      </a:solidFill>
                      <a:prstDash val="solid"/>
                      <a:round/>
                      <a:headEnd type="none" w="sm" len="sm"/>
                      <a:tailEnd type="none" w="sm" len="sm"/>
                    </a:lnL>
                    <a:lnR w="19050" cap="flat" cmpd="sng">
                      <a:solidFill>
                        <a:srgbClr val="6D9EEB"/>
                      </a:solidFill>
                      <a:prstDash val="solid"/>
                      <a:round/>
                      <a:headEnd type="none" w="sm" len="sm"/>
                      <a:tailEnd type="none" w="sm" len="sm"/>
                    </a:lnR>
                    <a:lnT w="19050" cap="flat" cmpd="sng">
                      <a:solidFill>
                        <a:srgbClr val="3D85C6"/>
                      </a:solidFill>
                      <a:prstDash val="solid"/>
                      <a:round/>
                      <a:headEnd type="none" w="sm" len="sm"/>
                      <a:tailEnd type="none" w="sm" len="sm"/>
                    </a:lnT>
                    <a:lnB w="19050" cap="flat" cmpd="sng">
                      <a:solidFill>
                        <a:srgbClr val="6D9EEB"/>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pic>
        <p:nvPicPr>
          <p:cNvPr id="173" name="Google Shape;173;p8"/>
          <p:cNvPicPr preferRelativeResize="0"/>
          <p:nvPr/>
        </p:nvPicPr>
        <p:blipFill rotWithShape="1">
          <a:blip r:embed="rId3">
            <a:alphaModFix/>
          </a:blip>
          <a:srcRect/>
          <a:stretch/>
        </p:blipFill>
        <p:spPr>
          <a:xfrm>
            <a:off x="285550" y="2182100"/>
            <a:ext cx="2848075" cy="1492200"/>
          </a:xfrm>
          <a:prstGeom prst="rect">
            <a:avLst/>
          </a:prstGeom>
          <a:noFill/>
          <a:ln>
            <a:noFill/>
          </a:ln>
        </p:spPr>
      </p:pic>
      <p:sp>
        <p:nvSpPr>
          <p:cNvPr id="174" name="Google Shape;174;p8"/>
          <p:cNvSpPr txBox="1"/>
          <p:nvPr/>
        </p:nvSpPr>
        <p:spPr>
          <a:xfrm>
            <a:off x="75250" y="4314725"/>
            <a:ext cx="11890800" cy="831300"/>
          </a:xfrm>
          <a:prstGeom prst="rect">
            <a:avLst/>
          </a:prstGeom>
          <a:noFill/>
          <a:ln>
            <a:noFill/>
          </a:ln>
        </p:spPr>
        <p:txBody>
          <a:bodyPr spcFirstLastPara="1" wrap="square" lIns="91425" tIns="91425" rIns="91425" bIns="91425" anchor="t" anchorCtr="0">
            <a:spAutoFit/>
          </a:bodyPr>
          <a:lstStyle/>
          <a:p>
            <a:pPr marL="810260" marR="0" lvl="0" indent="0" algn="just" rtl="0">
              <a:lnSpc>
                <a:spcPct val="100000"/>
              </a:lnSpc>
              <a:spcBef>
                <a:spcPts val="600"/>
              </a:spcBef>
              <a:spcAft>
                <a:spcPts val="0"/>
              </a:spcAft>
              <a:buClr>
                <a:srgbClr val="000000"/>
              </a:buClr>
              <a:buSzPts val="1400"/>
              <a:buFont typeface="Arial"/>
              <a:buNone/>
            </a:pPr>
            <a:r>
              <a:rPr lang="fr-FR" sz="1400" b="0" i="0" u="none" strike="noStrike" cap="none">
                <a:solidFill>
                  <a:schemeClr val="dk1"/>
                </a:solidFill>
                <a:latin typeface="Trebuchet MS"/>
                <a:ea typeface="Trebuchet MS"/>
                <a:cs typeface="Trebuchet MS"/>
                <a:sym typeface="Trebuchet MS"/>
              </a:rPr>
              <a:t>En 2020, on a noté une augmentation des branchements plomb en raison de l’intégration de deux communes ayant cette caractéristique. La présence de ce type de branchement est une des priorités, dans le choix des actions de renouvellement des réseaux. </a:t>
            </a: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3c2fe3db84_0_61"/>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2600">
                <a:latin typeface="Arial"/>
                <a:ea typeface="Arial"/>
                <a:cs typeface="Arial"/>
                <a:sym typeface="Arial"/>
              </a:rPr>
              <a:t>PÉRIMÈTRE EAU</a:t>
            </a:r>
            <a:endParaRPr/>
          </a:p>
          <a:p>
            <a:pPr marL="0" lvl="0" indent="0" algn="ctr" rtl="0">
              <a:lnSpc>
                <a:spcPct val="120000"/>
              </a:lnSpc>
              <a:spcBef>
                <a:spcPts val="0"/>
              </a:spcBef>
              <a:spcAft>
                <a:spcPts val="0"/>
              </a:spcAft>
              <a:buClr>
                <a:schemeClr val="lt1"/>
              </a:buClr>
              <a:buSzPts val="2500"/>
              <a:buFont typeface="Trebuchet MS"/>
              <a:buNone/>
            </a:pPr>
            <a:endParaRPr/>
          </a:p>
        </p:txBody>
      </p:sp>
      <p:sp>
        <p:nvSpPr>
          <p:cNvPr id="180" name="Google Shape;180;g13c2fe3db84_0_61"/>
          <p:cNvSpPr txBox="1"/>
          <p:nvPr/>
        </p:nvSpPr>
        <p:spPr>
          <a:xfrm>
            <a:off x="4716750" y="819025"/>
            <a:ext cx="4351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1" u="sng" strike="noStrike" cap="none">
                <a:solidFill>
                  <a:schemeClr val="dk1"/>
                </a:solidFill>
                <a:latin typeface="Arial"/>
                <a:ea typeface="Arial"/>
                <a:cs typeface="Arial"/>
                <a:sym typeface="Arial"/>
              </a:rPr>
              <a:t>Prix TTC du service au m</a:t>
            </a:r>
            <a:r>
              <a:rPr lang="fr-FR" sz="3000" b="1" i="1" u="none" strike="noStrike" cap="none" baseline="30000">
                <a:solidFill>
                  <a:schemeClr val="dk1"/>
                </a:solidFill>
                <a:latin typeface="Arial"/>
                <a:ea typeface="Arial"/>
                <a:cs typeface="Arial"/>
                <a:sym typeface="Arial"/>
              </a:rPr>
              <a:t>3</a:t>
            </a:r>
            <a:endParaRPr sz="3000" b="1" i="1" u="none" strike="noStrike" cap="none" baseline="300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fr-FR" sz="3000" b="1" i="1" u="none" strike="noStrike" cap="none" baseline="30000">
                <a:solidFill>
                  <a:schemeClr val="dk1"/>
                </a:solidFill>
                <a:latin typeface="Arial"/>
                <a:ea typeface="Arial"/>
                <a:cs typeface="Arial"/>
                <a:sym typeface="Arial"/>
              </a:rPr>
              <a:t>sur la base de 120 m3</a:t>
            </a:r>
            <a:endParaRPr sz="3000" b="1" i="1" u="none" strike="noStrike" cap="none" baseline="30000">
              <a:solidFill>
                <a:schemeClr val="dk1"/>
              </a:solidFill>
              <a:latin typeface="Arial"/>
              <a:ea typeface="Arial"/>
              <a:cs typeface="Arial"/>
              <a:sym typeface="Arial"/>
            </a:endParaRPr>
          </a:p>
        </p:txBody>
      </p:sp>
      <p:sp>
        <p:nvSpPr>
          <p:cNvPr id="181" name="Google Shape;181;g13c2fe3db84_0_61"/>
          <p:cNvSpPr txBox="1"/>
          <p:nvPr/>
        </p:nvSpPr>
        <p:spPr>
          <a:xfrm>
            <a:off x="177625" y="1361725"/>
            <a:ext cx="4627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fr-FR" sz="2000" b="0" i="0" u="none" strike="noStrike" cap="none">
                <a:solidFill>
                  <a:schemeClr val="dk1"/>
                </a:solidFill>
                <a:latin typeface="Arial"/>
                <a:ea typeface="Arial"/>
                <a:cs typeface="Arial"/>
                <a:sym typeface="Arial"/>
              </a:rPr>
              <a:t>Le prix TTC du service au m</a:t>
            </a:r>
            <a:r>
              <a:rPr lang="fr-FR" sz="2400" b="0" i="0" u="none" strike="noStrike" cap="none" baseline="30000">
                <a:solidFill>
                  <a:schemeClr val="dk1"/>
                </a:solidFill>
                <a:latin typeface="Arial"/>
                <a:ea typeface="Arial"/>
                <a:cs typeface="Arial"/>
                <a:sym typeface="Arial"/>
              </a:rPr>
              <a:t>3</a:t>
            </a:r>
            <a:r>
              <a:rPr lang="fr-FR" sz="2000" b="0" i="0" u="none" strike="noStrike" cap="none">
                <a:solidFill>
                  <a:schemeClr val="dk1"/>
                </a:solidFill>
                <a:latin typeface="Arial"/>
                <a:ea typeface="Arial"/>
                <a:cs typeface="Arial"/>
                <a:sym typeface="Arial"/>
              </a:rPr>
              <a:t> est de :</a:t>
            </a:r>
            <a:endParaRPr sz="2000" b="0" i="0" u="none" strike="noStrike" cap="none">
              <a:solidFill>
                <a:schemeClr val="dk1"/>
              </a:solidFill>
              <a:latin typeface="Arial"/>
              <a:ea typeface="Arial"/>
              <a:cs typeface="Arial"/>
              <a:sym typeface="Arial"/>
            </a:endParaRPr>
          </a:p>
        </p:txBody>
      </p:sp>
      <p:graphicFrame>
        <p:nvGraphicFramePr>
          <p:cNvPr id="182" name="Google Shape;182;g13c2fe3db84_0_61"/>
          <p:cNvGraphicFramePr/>
          <p:nvPr/>
        </p:nvGraphicFramePr>
        <p:xfrm>
          <a:off x="3666100" y="2018725"/>
          <a:ext cx="3000000" cy="3000000"/>
        </p:xfrm>
        <a:graphic>
          <a:graphicData uri="http://schemas.openxmlformats.org/drawingml/2006/table">
            <a:tbl>
              <a:tblPr>
                <a:noFill/>
                <a:tableStyleId>{893750B8-0203-4307-A6BC-F5C68A099308}</a:tableStyleId>
              </a:tblPr>
              <a:tblGrid>
                <a:gridCol w="1466575">
                  <a:extLst>
                    <a:ext uri="{9D8B030D-6E8A-4147-A177-3AD203B41FA5}">
                      <a16:colId xmlns:a16="http://schemas.microsoft.com/office/drawing/2014/main" val="20000"/>
                    </a:ext>
                  </a:extLst>
                </a:gridCol>
                <a:gridCol w="1466600">
                  <a:extLst>
                    <a:ext uri="{9D8B030D-6E8A-4147-A177-3AD203B41FA5}">
                      <a16:colId xmlns:a16="http://schemas.microsoft.com/office/drawing/2014/main" val="20001"/>
                    </a:ext>
                  </a:extLst>
                </a:gridCol>
                <a:gridCol w="1427100">
                  <a:extLst>
                    <a:ext uri="{9D8B030D-6E8A-4147-A177-3AD203B41FA5}">
                      <a16:colId xmlns:a16="http://schemas.microsoft.com/office/drawing/2014/main" val="20002"/>
                    </a:ext>
                  </a:extLst>
                </a:gridCol>
                <a:gridCol w="1436950">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2022</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2,226 €</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2,279 €</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2,332 €</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t>2,384 €</a:t>
                      </a:r>
                      <a:endParaRPr sz="1600" b="1"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Evolution :</a:t>
                      </a:r>
                      <a:endParaRPr sz="1600" b="1" i="1"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2,38 %</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2,33 %</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2,23 %</a:t>
                      </a:r>
                      <a:endParaRPr sz="1600" b="1" i="1"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bl>
          </a:graphicData>
        </a:graphic>
      </p:graphicFrame>
      <p:pic>
        <p:nvPicPr>
          <p:cNvPr id="183" name="Google Shape;183;g13c2fe3db84_0_61"/>
          <p:cNvPicPr preferRelativeResize="0"/>
          <p:nvPr/>
        </p:nvPicPr>
        <p:blipFill rotWithShape="1">
          <a:blip r:embed="rId3">
            <a:alphaModFix/>
          </a:blip>
          <a:srcRect/>
          <a:stretch/>
        </p:blipFill>
        <p:spPr>
          <a:xfrm>
            <a:off x="5331600" y="4463050"/>
            <a:ext cx="2460474" cy="1428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3c2fe3db84_0_75"/>
          <p:cNvSpPr txBox="1">
            <a:spLocks noGrp="1"/>
          </p:cNvSpPr>
          <p:nvPr>
            <p:ph type="title"/>
          </p:nvPr>
        </p:nvSpPr>
        <p:spPr>
          <a:xfrm>
            <a:off x="1798320" y="0"/>
            <a:ext cx="10393800" cy="60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500"/>
              <a:buNone/>
            </a:pPr>
            <a:r>
              <a:rPr lang="fr-FR" sz="2600">
                <a:latin typeface="Arial"/>
                <a:ea typeface="Arial"/>
                <a:cs typeface="Arial"/>
                <a:sym typeface="Arial"/>
              </a:rPr>
              <a:t>PÉRIMÈTRE EAU</a:t>
            </a:r>
            <a:endParaRPr/>
          </a:p>
        </p:txBody>
      </p:sp>
      <p:sp>
        <p:nvSpPr>
          <p:cNvPr id="189" name="Google Shape;189;g13c2fe3db84_0_75"/>
          <p:cNvSpPr txBox="1"/>
          <p:nvPr/>
        </p:nvSpPr>
        <p:spPr>
          <a:xfrm>
            <a:off x="3641150" y="789425"/>
            <a:ext cx="72033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10000"/>
              </a:lnSpc>
              <a:spcBef>
                <a:spcPts val="0"/>
              </a:spcBef>
              <a:spcAft>
                <a:spcPts val="0"/>
              </a:spcAft>
              <a:buClr>
                <a:srgbClr val="000000"/>
              </a:buClr>
              <a:buSzPts val="2400"/>
              <a:buFont typeface="Arial"/>
              <a:buNone/>
            </a:pPr>
            <a:r>
              <a:rPr lang="fr-FR" sz="2400" b="1" i="1" u="sng" strike="noStrike" cap="none">
                <a:solidFill>
                  <a:schemeClr val="dk1"/>
                </a:solidFill>
                <a:latin typeface="Arial"/>
                <a:ea typeface="Arial"/>
                <a:cs typeface="Arial"/>
                <a:sym typeface="Arial"/>
              </a:rPr>
              <a:t>Taux de conformité des eaux distribuées</a:t>
            </a:r>
            <a:r>
              <a:rPr lang="fr-FR" sz="2400" b="1" i="1" u="none" strike="noStrike" cap="none">
                <a:solidFill>
                  <a:schemeClr val="dk1"/>
                </a:solidFill>
                <a:latin typeface="Arial"/>
                <a:ea typeface="Arial"/>
                <a:cs typeface="Arial"/>
                <a:sym typeface="Arial"/>
              </a:rPr>
              <a:t> (en %)</a:t>
            </a:r>
            <a:endParaRPr sz="2400" b="1" i="1" u="none" strike="noStrike" cap="none">
              <a:solidFill>
                <a:schemeClr val="dk1"/>
              </a:solidFill>
              <a:latin typeface="Arial"/>
              <a:ea typeface="Arial"/>
              <a:cs typeface="Arial"/>
              <a:sym typeface="Arial"/>
            </a:endParaRPr>
          </a:p>
        </p:txBody>
      </p:sp>
      <p:sp>
        <p:nvSpPr>
          <p:cNvPr id="190" name="Google Shape;190;g13c2fe3db84_0_75"/>
          <p:cNvSpPr txBox="1"/>
          <p:nvPr/>
        </p:nvSpPr>
        <p:spPr>
          <a:xfrm>
            <a:off x="1798325" y="1523350"/>
            <a:ext cx="3000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sng" strike="noStrike" cap="none">
                <a:solidFill>
                  <a:schemeClr val="dk1"/>
                </a:solidFill>
                <a:latin typeface="Arial"/>
                <a:ea typeface="Arial"/>
                <a:cs typeface="Arial"/>
                <a:sym typeface="Arial"/>
              </a:rPr>
              <a:t>Microbiologiques</a:t>
            </a:r>
            <a:endParaRPr sz="1400" b="0" i="0" u="none" strike="noStrike" cap="none">
              <a:solidFill>
                <a:srgbClr val="000000"/>
              </a:solidFill>
              <a:latin typeface="Arial"/>
              <a:ea typeface="Arial"/>
              <a:cs typeface="Arial"/>
              <a:sym typeface="Arial"/>
            </a:endParaRPr>
          </a:p>
        </p:txBody>
      </p:sp>
      <p:sp>
        <p:nvSpPr>
          <p:cNvPr id="191" name="Google Shape;191;g13c2fe3db84_0_75"/>
          <p:cNvSpPr txBox="1"/>
          <p:nvPr/>
        </p:nvSpPr>
        <p:spPr>
          <a:xfrm>
            <a:off x="7351375" y="1523350"/>
            <a:ext cx="2605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fr-FR" sz="2000" b="1" i="0" u="sng" strike="noStrike" cap="none">
                <a:solidFill>
                  <a:schemeClr val="dk1"/>
                </a:solidFill>
                <a:latin typeface="Arial"/>
                <a:ea typeface="Arial"/>
                <a:cs typeface="Arial"/>
                <a:sym typeface="Arial"/>
              </a:rPr>
              <a:t>Physico-chimiques</a:t>
            </a:r>
            <a:endParaRPr sz="2000" b="1" i="0" u="sng" strike="noStrike" cap="none">
              <a:solidFill>
                <a:schemeClr val="dk1"/>
              </a:solidFill>
              <a:latin typeface="Arial"/>
              <a:ea typeface="Arial"/>
              <a:cs typeface="Arial"/>
              <a:sym typeface="Arial"/>
            </a:endParaRPr>
          </a:p>
        </p:txBody>
      </p:sp>
      <p:graphicFrame>
        <p:nvGraphicFramePr>
          <p:cNvPr id="192" name="Google Shape;192;g13c2fe3db84_0_75"/>
          <p:cNvGraphicFramePr/>
          <p:nvPr/>
        </p:nvGraphicFramePr>
        <p:xfrm>
          <a:off x="1199200" y="2195775"/>
          <a:ext cx="3000000" cy="3000000"/>
        </p:xfrm>
        <a:graphic>
          <a:graphicData uri="http://schemas.openxmlformats.org/drawingml/2006/table">
            <a:tbl>
              <a:tblPr>
                <a:noFill/>
                <a:tableStyleId>{893750B8-0203-4307-A6BC-F5C68A099308}</a:tableStyleId>
              </a:tblPr>
              <a:tblGrid>
                <a:gridCol w="952000">
                  <a:extLst>
                    <a:ext uri="{9D8B030D-6E8A-4147-A177-3AD203B41FA5}">
                      <a16:colId xmlns:a16="http://schemas.microsoft.com/office/drawing/2014/main" val="20000"/>
                    </a:ext>
                  </a:extLst>
                </a:gridCol>
                <a:gridCol w="902650">
                  <a:extLst>
                    <a:ext uri="{9D8B030D-6E8A-4147-A177-3AD203B41FA5}">
                      <a16:colId xmlns:a16="http://schemas.microsoft.com/office/drawing/2014/main" val="20001"/>
                    </a:ext>
                  </a:extLst>
                </a:gridCol>
                <a:gridCol w="904625">
                  <a:extLst>
                    <a:ext uri="{9D8B030D-6E8A-4147-A177-3AD203B41FA5}">
                      <a16:colId xmlns:a16="http://schemas.microsoft.com/office/drawing/2014/main" val="20002"/>
                    </a:ext>
                  </a:extLst>
                </a:gridCol>
                <a:gridCol w="924000">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2018</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99,80</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100,00</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99,83</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99,83</a:t>
                      </a:r>
                      <a:endParaRPr sz="1600" b="1" i="1"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graphicFrame>
        <p:nvGraphicFramePr>
          <p:cNvPr id="193" name="Google Shape;193;g13c2fe3db84_0_75"/>
          <p:cNvGraphicFramePr/>
          <p:nvPr/>
        </p:nvGraphicFramePr>
        <p:xfrm>
          <a:off x="6768950" y="2195775"/>
          <a:ext cx="3000000" cy="3000000"/>
        </p:xfrm>
        <a:graphic>
          <a:graphicData uri="http://schemas.openxmlformats.org/drawingml/2006/table">
            <a:tbl>
              <a:tblPr>
                <a:noFill/>
                <a:tableStyleId>{893750B8-0203-4307-A6BC-F5C68A099308}</a:tableStyleId>
              </a:tblPr>
              <a:tblGrid>
                <a:gridCol w="952000">
                  <a:extLst>
                    <a:ext uri="{9D8B030D-6E8A-4147-A177-3AD203B41FA5}">
                      <a16:colId xmlns:a16="http://schemas.microsoft.com/office/drawing/2014/main" val="20000"/>
                    </a:ext>
                  </a:extLst>
                </a:gridCol>
                <a:gridCol w="902650">
                  <a:extLst>
                    <a:ext uri="{9D8B030D-6E8A-4147-A177-3AD203B41FA5}">
                      <a16:colId xmlns:a16="http://schemas.microsoft.com/office/drawing/2014/main" val="20001"/>
                    </a:ext>
                  </a:extLst>
                </a:gridCol>
                <a:gridCol w="904625">
                  <a:extLst>
                    <a:ext uri="{9D8B030D-6E8A-4147-A177-3AD203B41FA5}">
                      <a16:colId xmlns:a16="http://schemas.microsoft.com/office/drawing/2014/main" val="20002"/>
                    </a:ext>
                  </a:extLst>
                </a:gridCol>
                <a:gridCol w="924000">
                  <a:extLst>
                    <a:ext uri="{9D8B030D-6E8A-4147-A177-3AD203B41FA5}">
                      <a16:colId xmlns:a16="http://schemas.microsoft.com/office/drawing/2014/main" val="20003"/>
                    </a:ext>
                  </a:extLst>
                </a:gridCol>
              </a:tblGrid>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2018</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2019</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2020</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a:solidFill>
                            <a:schemeClr val="lt1"/>
                          </a:solidFill>
                        </a:rPr>
                        <a:t>2021</a:t>
                      </a:r>
                      <a:endParaRPr sz="1600" b="1" u="none" strike="noStrike" cap="none">
                        <a:solidFill>
                          <a:schemeClr val="lt1"/>
                        </a:solidFill>
                      </a:endParaRPr>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89,87</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89,79</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u="none" strike="noStrike" cap="none"/>
                        <a:t>91,12</a:t>
                      </a:r>
                      <a:endParaRPr sz="1600"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i="1" u="none" strike="noStrike" cap="none"/>
                        <a:t>92,66</a:t>
                      </a:r>
                      <a:endParaRPr sz="1600" b="1" i="1" u="none" strike="noStrike" cap="none"/>
                    </a:p>
                  </a:txBody>
                  <a:tcPr marL="91425" marR="91425" marT="91425" marB="91425">
                    <a:lnL w="19050" cap="flat" cmpd="sng">
                      <a:solidFill>
                        <a:srgbClr val="3C78D8"/>
                      </a:solidFill>
                      <a:prstDash val="solid"/>
                      <a:round/>
                      <a:headEnd type="none" w="sm" len="sm"/>
                      <a:tailEnd type="none" w="sm" len="sm"/>
                    </a:lnL>
                    <a:lnR w="19050" cap="flat" cmpd="sng">
                      <a:solidFill>
                        <a:srgbClr val="3C78D8"/>
                      </a:solidFill>
                      <a:prstDash val="solid"/>
                      <a:round/>
                      <a:headEnd type="none" w="sm" len="sm"/>
                      <a:tailEnd type="none" w="sm" len="sm"/>
                    </a:lnR>
                    <a:lnT w="19050" cap="flat" cmpd="sng">
                      <a:solidFill>
                        <a:srgbClr val="3C78D8"/>
                      </a:solidFill>
                      <a:prstDash val="solid"/>
                      <a:round/>
                      <a:headEnd type="none" w="sm" len="sm"/>
                      <a:tailEnd type="none" w="sm" len="sm"/>
                    </a:lnT>
                    <a:lnB w="19050" cap="flat" cmpd="sng">
                      <a:solidFill>
                        <a:srgbClr val="3C78D8"/>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sp>
        <p:nvSpPr>
          <p:cNvPr id="194" name="Google Shape;194;g13c2fe3db84_0_75"/>
          <p:cNvSpPr txBox="1"/>
          <p:nvPr/>
        </p:nvSpPr>
        <p:spPr>
          <a:xfrm>
            <a:off x="2547575" y="4075350"/>
            <a:ext cx="7961400" cy="1847100"/>
          </a:xfrm>
          <a:prstGeom prst="rect">
            <a:avLst/>
          </a:prstGeom>
          <a:solidFill>
            <a:srgbClr val="F9CB9C"/>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Pour la conformité physico-chimique, on dénombre </a:t>
            </a:r>
            <a:r>
              <a:rPr lang="fr-FR" sz="1600" b="1" i="0" u="none" strike="noStrike" cap="none">
                <a:solidFill>
                  <a:schemeClr val="dk1"/>
                </a:solidFill>
                <a:latin typeface="Arial"/>
                <a:ea typeface="Arial"/>
                <a:cs typeface="Arial"/>
                <a:sym typeface="Arial"/>
              </a:rPr>
              <a:t>129 non-conformités </a:t>
            </a:r>
            <a:endParaRPr sz="16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sur </a:t>
            </a:r>
            <a:r>
              <a:rPr lang="fr-FR" sz="1600" b="1" i="0" u="none" strike="noStrike" cap="none">
                <a:solidFill>
                  <a:schemeClr val="dk1"/>
                </a:solidFill>
                <a:latin typeface="Arial"/>
                <a:ea typeface="Arial"/>
                <a:cs typeface="Arial"/>
                <a:sym typeface="Arial"/>
              </a:rPr>
              <a:t>1 779 prélèvements</a:t>
            </a:r>
            <a:r>
              <a:rPr lang="fr-FR"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fr-FR" sz="1600" b="1" i="1" u="none" strike="noStrike" cap="none">
                <a:solidFill>
                  <a:srgbClr val="1155CC"/>
                </a:solidFill>
                <a:latin typeface="Arial"/>
                <a:ea typeface="Arial"/>
                <a:cs typeface="Arial"/>
                <a:sym typeface="Arial"/>
              </a:rPr>
              <a:t>Non-conformité</a:t>
            </a:r>
            <a:endParaRPr sz="1600" b="1" i="1" u="none" strike="noStrike" cap="none">
              <a:solidFill>
                <a:srgbClr val="1155CC"/>
              </a:solidFill>
              <a:latin typeface="Arial"/>
              <a:ea typeface="Arial"/>
              <a:cs typeface="Arial"/>
              <a:sym typeface="Arial"/>
            </a:endParaRPr>
          </a:p>
          <a:p>
            <a:pPr marL="457200" marR="0" lvl="0" indent="-330200" algn="l" rtl="0">
              <a:lnSpc>
                <a:spcPct val="115000"/>
              </a:lnSpc>
              <a:spcBef>
                <a:spcPts val="0"/>
              </a:spcBef>
              <a:spcAft>
                <a:spcPts val="0"/>
              </a:spcAft>
              <a:buClr>
                <a:srgbClr val="1155CC"/>
              </a:buClr>
              <a:buSzPts val="1600"/>
              <a:buFont typeface="Arial"/>
              <a:buChar char="●"/>
            </a:pPr>
            <a:r>
              <a:rPr lang="fr-FR" sz="1600" b="1" i="1" u="none" strike="noStrike" cap="none">
                <a:solidFill>
                  <a:srgbClr val="1155CC"/>
                </a:solidFill>
                <a:latin typeface="Arial"/>
                <a:ea typeface="Arial"/>
                <a:cs typeface="Arial"/>
                <a:sym typeface="Arial"/>
              </a:rPr>
              <a:t>sélénium = 34% </a:t>
            </a:r>
            <a:endParaRPr sz="1600" b="1" i="1" u="none" strike="noStrike" cap="none">
              <a:solidFill>
                <a:srgbClr val="1155CC"/>
              </a:solidFill>
              <a:latin typeface="Arial"/>
              <a:ea typeface="Arial"/>
              <a:cs typeface="Arial"/>
              <a:sym typeface="Arial"/>
            </a:endParaRPr>
          </a:p>
          <a:p>
            <a:pPr marL="457200" marR="0" lvl="0" indent="-330200" algn="l" rtl="0">
              <a:lnSpc>
                <a:spcPct val="115000"/>
              </a:lnSpc>
              <a:spcBef>
                <a:spcPts val="0"/>
              </a:spcBef>
              <a:spcAft>
                <a:spcPts val="0"/>
              </a:spcAft>
              <a:buClr>
                <a:srgbClr val="1155CC"/>
              </a:buClr>
              <a:buSzPts val="1600"/>
              <a:buFont typeface="Arial"/>
              <a:buChar char="●"/>
            </a:pPr>
            <a:r>
              <a:rPr lang="fr-FR" sz="1600" b="1" i="1" u="none" strike="noStrike" cap="none">
                <a:solidFill>
                  <a:srgbClr val="1155CC"/>
                </a:solidFill>
                <a:latin typeface="Arial"/>
                <a:ea typeface="Arial"/>
                <a:cs typeface="Arial"/>
                <a:sym typeface="Arial"/>
              </a:rPr>
              <a:t>pesticides et métabolites = 55 %</a:t>
            </a:r>
            <a:endParaRPr sz="1600" b="1" i="1" u="none" strike="noStrike" cap="none">
              <a:solidFill>
                <a:srgbClr val="1155CC"/>
              </a:solidFill>
              <a:latin typeface="Arial"/>
              <a:ea typeface="Arial"/>
              <a:cs typeface="Arial"/>
              <a:sym typeface="Arial"/>
            </a:endParaRPr>
          </a:p>
          <a:p>
            <a:pPr marL="457200" marR="0" lvl="0" indent="-330200" algn="l" rtl="0">
              <a:lnSpc>
                <a:spcPct val="115000"/>
              </a:lnSpc>
              <a:spcBef>
                <a:spcPts val="0"/>
              </a:spcBef>
              <a:spcAft>
                <a:spcPts val="0"/>
              </a:spcAft>
              <a:buClr>
                <a:srgbClr val="1155CC"/>
              </a:buClr>
              <a:buSzPts val="1600"/>
              <a:buFont typeface="Arial"/>
              <a:buChar char="●"/>
            </a:pPr>
            <a:r>
              <a:rPr lang="fr-FR" sz="1600" b="1" i="1" u="none" strike="noStrike" cap="none">
                <a:solidFill>
                  <a:srgbClr val="1155CC"/>
                </a:solidFill>
                <a:latin typeface="Arial"/>
                <a:ea typeface="Arial"/>
                <a:cs typeface="Arial"/>
                <a:sym typeface="Arial"/>
              </a:rPr>
              <a:t>autres (manganèse, fer, turbidité…)  = 11% </a:t>
            </a:r>
            <a:endParaRPr sz="1600" b="1" i="1" u="none" strike="noStrike" cap="none">
              <a:solidFill>
                <a:srgbClr val="1155CC"/>
              </a:solidFill>
              <a:latin typeface="Arial"/>
              <a:ea typeface="Arial"/>
              <a:cs typeface="Arial"/>
              <a:sym typeface="Arial"/>
            </a:endParaRPr>
          </a:p>
        </p:txBody>
      </p:sp>
      <p:pic>
        <p:nvPicPr>
          <p:cNvPr id="195" name="Google Shape;195;g13c2fe3db84_0_75"/>
          <p:cNvPicPr preferRelativeResize="0"/>
          <p:nvPr/>
        </p:nvPicPr>
        <p:blipFill rotWithShape="1">
          <a:blip r:embed="rId3">
            <a:alphaModFix/>
          </a:blip>
          <a:srcRect/>
          <a:stretch/>
        </p:blipFill>
        <p:spPr>
          <a:xfrm>
            <a:off x="1798318" y="4075350"/>
            <a:ext cx="635757" cy="554100"/>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1379</Words>
  <Application>Microsoft Office PowerPoint</Application>
  <PresentationFormat>Grand écran</PresentationFormat>
  <Paragraphs>455</Paragraphs>
  <Slides>26</Slides>
  <Notes>26</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26</vt:i4>
      </vt:variant>
    </vt:vector>
  </HeadingPairs>
  <TitlesOfParts>
    <vt:vector size="30" baseType="lpstr">
      <vt:lpstr>Arial</vt:lpstr>
      <vt:lpstr>Calibri</vt:lpstr>
      <vt:lpstr>Trebuchet MS</vt:lpstr>
      <vt:lpstr>Thème Office</vt:lpstr>
      <vt:lpstr>Rapport Annuel sur le Prix et la Qualité du Service 2021 </vt:lpstr>
      <vt:lpstr>Présentation PowerPoint</vt:lpstr>
      <vt:lpstr>Présentation PowerPoint</vt:lpstr>
      <vt:lpstr>PÉRIMÈTRE EAU</vt:lpstr>
      <vt:lpstr>PÉRIMÈTRE EAU</vt:lpstr>
      <vt:lpstr>PÉRIMÈTRE EAU</vt:lpstr>
      <vt:lpstr>PÉRIMÈTRE EAU </vt:lpstr>
      <vt:lpstr>PÉRIMÈTRE EAU </vt:lpstr>
      <vt:lpstr>PÉRIMÈTRE EAU</vt:lpstr>
      <vt:lpstr> PÉRIMÈTRE EAU </vt:lpstr>
      <vt:lpstr>PÉRIMÈTRE EAU</vt:lpstr>
      <vt:lpstr>PÉRIMÈTRE EAU  </vt:lpstr>
      <vt:lpstr>PÉRIMÈTRE EAU </vt:lpstr>
      <vt:lpstr>PÉRIMÈTRE ASSAINISSEMENT</vt:lpstr>
      <vt:lpstr>PÉRIMÈTRE ASSAINISSEMENT </vt:lpstr>
      <vt:lpstr>PÉRIMÈTRE ASSAINISSEMENT </vt:lpstr>
      <vt:lpstr>PÉRIMÈTRE ASSAINISSEMENT  </vt:lpstr>
      <vt:lpstr>PÉRIMÈTRE ASSAINISSEMENT   </vt:lpstr>
      <vt:lpstr>PÉRIMÈTRE ASSAINISSEMENT </vt:lpstr>
      <vt:lpstr>PÉRIMÈTRE ASSAINISSEMENT </vt:lpstr>
      <vt:lpstr>PÉRIMÈTRE ASSAINISSEMENT </vt:lpstr>
      <vt:lpstr>PÉRIMÈTRE ASSAINISSEMENT NON COLLECTIF </vt:lpstr>
      <vt:lpstr>PÉRIMÈTRE ASSAINISSEMENT NON COLLECTIF </vt:lpstr>
      <vt:lpstr>PÉRIMÈTRE ASSAINISSEMENT NON COLLECTIF </vt:lpstr>
      <vt:lpstr>PÉRIMÈTRE ASSAINISSEMENT NON COLLECTIF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Annuel sur le Prix et la Qualité du Service 2021</dc:title>
  <dc:creator>Catherine MONTOUX</dc:creator>
  <cp:lastModifiedBy>myriam saincourt</cp:lastModifiedBy>
  <cp:revision>2</cp:revision>
  <dcterms:created xsi:type="dcterms:W3CDTF">2022-03-11T07:29:49Z</dcterms:created>
  <dcterms:modified xsi:type="dcterms:W3CDTF">2023-01-02T15:14:14Z</dcterms:modified>
</cp:coreProperties>
</file>